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2" r:id="rId2"/>
  </p:sldMasterIdLst>
  <p:notesMasterIdLst>
    <p:notesMasterId r:id="rId16"/>
  </p:notesMasterIdLst>
  <p:sldIdLst>
    <p:sldId id="256" r:id="rId3"/>
    <p:sldId id="307" r:id="rId4"/>
    <p:sldId id="277" r:id="rId5"/>
    <p:sldId id="275" r:id="rId6"/>
    <p:sldId id="308" r:id="rId7"/>
    <p:sldId id="309" r:id="rId8"/>
    <p:sldId id="310" r:id="rId9"/>
    <p:sldId id="311" r:id="rId10"/>
    <p:sldId id="312" r:id="rId11"/>
    <p:sldId id="301" r:id="rId12"/>
    <p:sldId id="289" r:id="rId13"/>
    <p:sldId id="313" r:id="rId14"/>
    <p:sldId id="265" r:id="rId15"/>
  </p:sldIdLst>
  <p:sldSz cx="9144000" cy="6858000" type="screen4x3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4407" autoAdjust="0"/>
  </p:normalViewPr>
  <p:slideViewPr>
    <p:cSldViewPr>
      <p:cViewPr>
        <p:scale>
          <a:sx n="100" d="100"/>
          <a:sy n="100" d="100"/>
        </p:scale>
        <p:origin x="-19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ADCAF-0D3F-4E38-936B-CA298E0F90F1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5FEF-22CC-4B77-A3F4-C8956B363F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10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6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39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45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45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14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93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7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6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6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Obce mohly podávat své žádosti v rámci opatření 4.3.2 a 8.6.1.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6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6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3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3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1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03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67DD-55C7-45E6-B42D-3875E50F70CC}" type="datetimeFigureOut">
              <a:rPr lang="cs-CZ" smtClean="0"/>
              <a:pPr/>
              <a:t>15.2.2016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420887"/>
            <a:ext cx="8568952" cy="2232249"/>
          </a:xfrm>
        </p:spPr>
        <p:txBody>
          <a:bodyPr>
            <a:normAutofit fontScale="90000"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3300" cap="all" dirty="0" smtClean="0"/>
              <a:t>Program </a:t>
            </a:r>
            <a:r>
              <a:rPr lang="cs-CZ" sz="3300" cap="all" dirty="0"/>
              <a:t>rozvoje venkova 2014 – 2020 </a:t>
            </a:r>
            <a:r>
              <a:rPr lang="cs-CZ" sz="3300" cap="all" dirty="0" smtClean="0"/>
              <a:t>a možnosti financování krajinné architektury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3100" b="1" dirty="0"/>
              <a:t> 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3477800" cy="915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2663208" cy="10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8.5.2 Neproduktivní investice v lesích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b="1" dirty="0"/>
              <a:t>Příjem žádostí</a:t>
            </a:r>
            <a:r>
              <a:rPr lang="cs-CZ" sz="2000" b="1" dirty="0" smtClean="0"/>
              <a:t>: </a:t>
            </a:r>
            <a:r>
              <a:rPr lang="cs-CZ" sz="2000" dirty="0" smtClean="0"/>
              <a:t>jarní kolo</a:t>
            </a: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Žadatel</a:t>
            </a:r>
            <a:r>
              <a:rPr lang="cs-CZ" sz="2000" b="1" dirty="0" smtClean="0"/>
              <a:t>: </a:t>
            </a:r>
            <a:r>
              <a:rPr lang="cs-CZ" sz="2000" dirty="0" smtClean="0"/>
              <a:t>vlastník, nájemce, pachtýř nebo vypůjčitel PUPFL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Způsobilé </a:t>
            </a:r>
            <a:r>
              <a:rPr lang="cs-CZ" sz="2000" b="1" dirty="0"/>
              <a:t>výdaje: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/>
              <a:t>opatření k posílení rekreační funkce </a:t>
            </a:r>
            <a:r>
              <a:rPr lang="cs-CZ" sz="2000" dirty="0" smtClean="0"/>
              <a:t>lesa – např. značení, výstavba a rekonstrukce stezek</a:t>
            </a:r>
            <a:endParaRPr lang="cs-CZ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/>
              <a:t>opatření k usměrňování návštěvnosti </a:t>
            </a:r>
            <a:r>
              <a:rPr lang="cs-CZ" sz="2000" dirty="0" smtClean="0"/>
              <a:t>území – např. odpočinková místa</a:t>
            </a:r>
            <a:endParaRPr lang="cs-CZ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/>
              <a:t>opatření k údržbě lesního </a:t>
            </a:r>
            <a:r>
              <a:rPr lang="cs-CZ" sz="2000" dirty="0" smtClean="0"/>
              <a:t>prostředí – např. odpadkové koše</a:t>
            </a:r>
            <a:endParaRPr lang="cs-CZ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/>
              <a:t>opatření k zajištění bezpečnosti návštěvníků </a:t>
            </a:r>
            <a:r>
              <a:rPr lang="cs-CZ" sz="2000" dirty="0" smtClean="0"/>
              <a:t>lesa – např. mostky, lávky, zábradlí</a:t>
            </a:r>
            <a:endParaRPr lang="cs-CZ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/>
              <a:t>nákup pozemků max. do částky odpovídající 10 % celkových způsobilých výdajů </a:t>
            </a:r>
            <a:endParaRPr lang="cs-CZ" sz="2000" dirty="0" smtClean="0"/>
          </a:p>
          <a:p>
            <a:pPr lvl="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Míra dotace: </a:t>
            </a:r>
            <a:r>
              <a:rPr lang="cs-CZ" sz="2000" dirty="0" smtClean="0"/>
              <a:t>100 %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Rozpočet na období: 127 </a:t>
            </a:r>
            <a:r>
              <a:rPr lang="cs-CZ" sz="2000" b="1" dirty="0"/>
              <a:t>mil. </a:t>
            </a:r>
            <a:r>
              <a:rPr lang="cs-CZ" sz="2000" b="1" dirty="0" smtClean="0"/>
              <a:t>Kč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možnosti </a:t>
            </a:r>
            <a:r>
              <a:rPr lang="cs-CZ" dirty="0" smtClean="0"/>
              <a:t>v rámci komunitně vedeného místního rozvoje v PRV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cs-CZ" sz="2200" b="1" dirty="0" smtClean="0"/>
              <a:t>Místní akční skupiny mohou připravovat svá opatření v souladu s PRV – navíc mohou do svých strategií zahrnout následující opatření</a:t>
            </a:r>
          </a:p>
          <a:p>
            <a:pPr marL="0" lvl="1" indent="0" algn="just">
              <a:buNone/>
            </a:pPr>
            <a:endParaRPr lang="cs-CZ" sz="1600" dirty="0"/>
          </a:p>
          <a:p>
            <a:pPr marL="685800" lvl="2" algn="just">
              <a:lnSpc>
                <a:spcPct val="170000"/>
              </a:lnSpc>
              <a:buClr>
                <a:schemeClr val="accent3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cs-CZ" sz="1900" b="1" dirty="0" smtClean="0"/>
              <a:t>Zemědělská </a:t>
            </a:r>
            <a:r>
              <a:rPr lang="cs-CZ" sz="1900" b="1" dirty="0"/>
              <a:t>infrastruktura</a:t>
            </a:r>
            <a:r>
              <a:rPr lang="cs-CZ" sz="1900" dirty="0"/>
              <a:t> </a:t>
            </a:r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 smtClean="0"/>
              <a:t>rekonstrukce </a:t>
            </a:r>
            <a:r>
              <a:rPr lang="cs-CZ" sz="1800" dirty="0"/>
              <a:t>a výstavba polních cest, obnova či nová výstavba souvisejících objektů a technického </a:t>
            </a:r>
            <a:r>
              <a:rPr lang="cs-CZ" sz="1800" dirty="0" smtClean="0"/>
              <a:t>vybavení,</a:t>
            </a:r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 smtClean="0"/>
              <a:t>realizace polních cest na území, kde byly dokončeny pozemkové úpravy, a mimo </a:t>
            </a:r>
            <a:r>
              <a:rPr lang="cs-CZ" sz="1800" dirty="0" err="1" smtClean="0"/>
              <a:t>intravilán</a:t>
            </a:r>
            <a:r>
              <a:rPr lang="cs-CZ" sz="1800" dirty="0" smtClean="0"/>
              <a:t> </a:t>
            </a:r>
            <a:r>
              <a:rPr lang="cs-CZ" sz="1800" dirty="0" smtClean="0"/>
              <a:t>obce</a:t>
            </a:r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/>
              <a:t>žadatelem může být obec nebo </a:t>
            </a:r>
            <a:r>
              <a:rPr lang="cs-CZ" sz="1800" dirty="0" smtClean="0"/>
              <a:t>zemědělec</a:t>
            </a:r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 smtClean="0"/>
              <a:t>míra dotace: 90 %</a:t>
            </a:r>
            <a:endParaRPr lang="cs-CZ" sz="1800" dirty="0"/>
          </a:p>
          <a:p>
            <a:pPr marL="457200" lvl="2" indent="0" algn="just">
              <a:lnSpc>
                <a:spcPct val="170000"/>
              </a:lnSpc>
              <a:buClr>
                <a:schemeClr val="accent2">
                  <a:lumMod val="75000"/>
                </a:schemeClr>
              </a:buClr>
              <a:buSzPct val="75000"/>
              <a:buNone/>
              <a:defRPr/>
            </a:pPr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možnosti </a:t>
            </a:r>
            <a:r>
              <a:rPr lang="cs-CZ" dirty="0" smtClean="0"/>
              <a:t>v rámci komunitně vedeného místního rozvoje v PRV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cs-CZ" sz="2200" b="1" dirty="0" smtClean="0"/>
              <a:t>Místní akční skupiny mohou připravovat svá opatření v souladu s PRV – navíc mohou do svých strategií zahrnout následující opatření</a:t>
            </a:r>
            <a:endParaRPr lang="cs-CZ" sz="1600" dirty="0"/>
          </a:p>
          <a:p>
            <a:pPr marL="457200" lvl="2" indent="0" algn="just">
              <a:buClr>
                <a:schemeClr val="tx1"/>
              </a:buClr>
              <a:buSzPct val="75000"/>
              <a:buNone/>
              <a:defRPr/>
            </a:pPr>
            <a:endParaRPr lang="cs-CZ" sz="1800" dirty="0"/>
          </a:p>
          <a:p>
            <a:pPr marL="685800" lvl="2" algn="just">
              <a:lnSpc>
                <a:spcPct val="170000"/>
              </a:lnSpc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sz="1900" b="1" dirty="0"/>
              <a:t>Pozemkové úpravy </a:t>
            </a:r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/>
              <a:t>realizace plánů společných zařízení v souladu se schválenými návrhy pozemkových </a:t>
            </a:r>
            <a:r>
              <a:rPr lang="cs-CZ" sz="1800" dirty="0" smtClean="0"/>
              <a:t>úprav </a:t>
            </a:r>
            <a:endParaRPr lang="cs-CZ" sz="1800" dirty="0" smtClean="0"/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 smtClean="0"/>
              <a:t>žadatelem </a:t>
            </a:r>
            <a:r>
              <a:rPr lang="cs-CZ" sz="1800" dirty="0" smtClean="0"/>
              <a:t>může být obec nebo </a:t>
            </a:r>
            <a:r>
              <a:rPr lang="cs-CZ" sz="1800" dirty="0" smtClean="0"/>
              <a:t>zemědělec</a:t>
            </a:r>
          </a:p>
          <a:p>
            <a:pPr marL="742950" lvl="2" indent="-285750" algn="just">
              <a:buClr>
                <a:schemeClr val="tx1"/>
              </a:buClr>
              <a:buSzPct val="75000"/>
              <a:buFontTx/>
              <a:buChar char="-"/>
              <a:defRPr/>
            </a:pPr>
            <a:r>
              <a:rPr lang="cs-CZ" sz="1800" dirty="0"/>
              <a:t>m</a:t>
            </a:r>
            <a:r>
              <a:rPr lang="cs-CZ" sz="1800" dirty="0" smtClean="0"/>
              <a:t>íra dotace: 100 %</a:t>
            </a:r>
            <a:endParaRPr lang="cs-CZ" sz="1800" dirty="0"/>
          </a:p>
          <a:p>
            <a:pPr marL="457200" lvl="2" indent="0" algn="just">
              <a:lnSpc>
                <a:spcPct val="170000"/>
              </a:lnSpc>
              <a:buClr>
                <a:schemeClr val="accent2">
                  <a:lumMod val="75000"/>
                </a:schemeClr>
              </a:buClr>
              <a:buSzPct val="75000"/>
              <a:buNone/>
              <a:defRPr/>
            </a:pPr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 smtClean="0"/>
          </a:p>
          <a:p>
            <a:pPr marL="0" indent="0" algn="ctr">
              <a:buNone/>
            </a:pPr>
            <a:r>
              <a:rPr lang="cs-CZ" sz="4400" b="1" dirty="0">
                <a:solidFill>
                  <a:srgbClr val="B2BC00"/>
                </a:solidFill>
                <a:ea typeface="+mj-ea"/>
              </a:rPr>
              <a:t>Děkuji za pozornost</a:t>
            </a:r>
            <a:r>
              <a:rPr lang="cs-CZ" sz="4400" b="1" dirty="0" smtClean="0">
                <a:solidFill>
                  <a:srgbClr val="B2BC00"/>
                </a:solidFill>
                <a:ea typeface="+mj-ea"/>
              </a:rPr>
              <a:t>!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B2BC00"/>
              </a:solidFill>
              <a:ea typeface="+mj-ea"/>
            </a:endParaRPr>
          </a:p>
          <a:p>
            <a:pPr marL="0" indent="0" algn="ctr">
              <a:buNone/>
            </a:pPr>
            <a:endParaRPr lang="cs-CZ" sz="2000" b="1" dirty="0">
              <a:ea typeface="+mj-ea"/>
            </a:endParaRPr>
          </a:p>
          <a:p>
            <a:pPr marL="0" indent="0" algn="ctr">
              <a:buNone/>
            </a:pPr>
            <a:endParaRPr lang="cs-CZ" sz="4400" dirty="0" smtClean="0"/>
          </a:p>
          <a:p>
            <a:pPr marL="0" indent="0">
              <a:buNone/>
            </a:pPr>
            <a:r>
              <a:rPr lang="cs-CZ" sz="1800" b="1" dirty="0" smtClean="0"/>
              <a:t>Ing. Josef Tabery</a:t>
            </a:r>
          </a:p>
          <a:p>
            <a:pPr marL="0" indent="0">
              <a:buNone/>
            </a:pPr>
            <a:r>
              <a:rPr lang="cs-CZ" sz="1800" dirty="0"/>
              <a:t>ř</a:t>
            </a:r>
            <a:r>
              <a:rPr lang="cs-CZ" sz="1800" dirty="0" smtClean="0"/>
              <a:t>editel odboru Řídicí orgán PRV</a:t>
            </a:r>
          </a:p>
          <a:p>
            <a:pPr marL="0" indent="0">
              <a:buNone/>
            </a:pPr>
            <a:r>
              <a:rPr lang="cs-CZ" sz="1800" dirty="0"/>
              <a:t>j</a:t>
            </a:r>
            <a:r>
              <a:rPr lang="cs-CZ" sz="1800" dirty="0" smtClean="0"/>
              <a:t>osef.tabery@mze.cz</a:t>
            </a:r>
          </a:p>
          <a:p>
            <a:pPr marL="0" indent="0">
              <a:buNone/>
            </a:pPr>
            <a:r>
              <a:rPr lang="cs-CZ" sz="1800" dirty="0" smtClean="0"/>
              <a:t>221 812 064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0784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16824" cy="114300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Úvodní informace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4644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Program rozvoje venkova schválen v květnu 2015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20.8.2015 vláda schválila navýšení kofinancování na 35 %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cs-CZ" sz="3200" b="1" dirty="0" smtClean="0"/>
              <a:t>celkový rozpočet PRV činí 3,5 mld. EUR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cs-CZ" sz="3200" dirty="0"/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Každoročně budou vyhlašována 2 kola příjmu žádostí 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cs-CZ" sz="3200" dirty="0" smtClean="0"/>
              <a:t>podzimní (září/říjen)</a:t>
            </a:r>
            <a:endParaRPr lang="cs-CZ" sz="3200" dirty="0"/>
          </a:p>
          <a:p>
            <a:pPr lvl="1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cs-CZ" sz="3200" dirty="0" smtClean="0"/>
              <a:t>jarní (duben/květen)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cs-CZ" sz="3200" dirty="0"/>
          </a:p>
          <a:p>
            <a:pPr marL="3429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LEADER </a:t>
            </a:r>
            <a:r>
              <a:rPr lang="cs-CZ" sz="3200" dirty="0"/>
              <a:t>a pozemkové úpravy kontinuální příjem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4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Opatření PRV 2014 - 2020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700" dirty="0" smtClean="0"/>
          </a:p>
          <a:p>
            <a:r>
              <a:rPr lang="cs-CZ" sz="2000" dirty="0" smtClean="0"/>
              <a:t>M01	Předávání znalostí a informační akce</a:t>
            </a:r>
          </a:p>
          <a:p>
            <a:r>
              <a:rPr lang="cs-CZ" sz="2000" dirty="0" smtClean="0"/>
              <a:t>M02	Poradenské, řídicí a pomocné služby pro zemědělství</a:t>
            </a:r>
          </a:p>
          <a:p>
            <a:r>
              <a:rPr lang="cs-CZ" sz="2000" b="1" dirty="0" smtClean="0"/>
              <a:t>M04	Investice do hmotného majetku</a:t>
            </a:r>
          </a:p>
          <a:p>
            <a:r>
              <a:rPr lang="cs-CZ" sz="2000" dirty="0" smtClean="0"/>
              <a:t>M06	Rozvoj zemědělských podniků a podnikatelské činnosti</a:t>
            </a:r>
          </a:p>
          <a:p>
            <a:r>
              <a:rPr lang="cs-CZ" sz="2000" b="1" dirty="0" smtClean="0"/>
              <a:t>M08	Investice do rozvoje lesních oblastí a zlepšování 	životaschopnosti lesů</a:t>
            </a:r>
          </a:p>
          <a:p>
            <a:r>
              <a:rPr lang="cs-CZ" sz="2000" dirty="0" smtClean="0"/>
              <a:t>M10	</a:t>
            </a:r>
            <a:r>
              <a:rPr lang="cs-CZ" sz="2000" dirty="0" err="1" smtClean="0"/>
              <a:t>Agroenvironmentálně</a:t>
            </a:r>
            <a:r>
              <a:rPr lang="cs-CZ" sz="2000" dirty="0" smtClean="0"/>
              <a:t>-klimatické opatření</a:t>
            </a:r>
          </a:p>
          <a:p>
            <a:r>
              <a:rPr lang="cs-CZ" sz="2000" dirty="0" smtClean="0"/>
              <a:t>M11	Ekologické zemědělství</a:t>
            </a:r>
          </a:p>
          <a:p>
            <a:r>
              <a:rPr lang="cs-CZ" sz="2000" dirty="0" smtClean="0"/>
              <a:t>M12	Platby v rámci sítě Natura 2000</a:t>
            </a:r>
          </a:p>
          <a:p>
            <a:r>
              <a:rPr lang="cs-CZ" sz="2000" dirty="0" smtClean="0"/>
              <a:t>M13 	Platby pro oblasti s přírodními či jinými zvláštními omezeními</a:t>
            </a:r>
          </a:p>
          <a:p>
            <a:r>
              <a:rPr lang="cs-CZ" sz="2000" dirty="0" smtClean="0"/>
              <a:t>M14	Dobré životní podmínky zvířat</a:t>
            </a:r>
          </a:p>
          <a:p>
            <a:r>
              <a:rPr lang="cs-CZ" sz="2000" dirty="0" smtClean="0"/>
              <a:t>M15	Lesnicko-environmentální a klimatické služby a ochrana lesů</a:t>
            </a:r>
          </a:p>
          <a:p>
            <a:r>
              <a:rPr lang="cs-CZ" sz="2000" dirty="0" smtClean="0"/>
              <a:t>M16	Spolupráce</a:t>
            </a:r>
          </a:p>
          <a:p>
            <a:r>
              <a:rPr lang="cs-CZ" sz="2000" b="1" dirty="0" smtClean="0"/>
              <a:t>M19	</a:t>
            </a:r>
            <a:r>
              <a:rPr lang="cs-CZ" sz="2100" b="1" dirty="0"/>
              <a:t>Podpora místního rozvoje na základě iniciativy LEADER (komunitně vedený místní rozvoj</a:t>
            </a:r>
            <a:r>
              <a:rPr lang="cs-CZ" sz="2100" b="1" dirty="0" smtClean="0"/>
              <a:t>)</a:t>
            </a: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40328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16824" cy="114300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Výsledky 1. kola příjmu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První kolo příjmu žádostí proběhlo v termínu 29. 9. </a:t>
            </a:r>
            <a:r>
              <a:rPr lang="cs-CZ" sz="2000" dirty="0"/>
              <a:t>-</a:t>
            </a:r>
            <a:r>
              <a:rPr lang="cs-CZ" sz="2000" dirty="0" smtClean="0"/>
              <a:t> 12. 10. 2015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94543"/>
              </p:ext>
            </p:extLst>
          </p:nvPr>
        </p:nvGraphicFramePr>
        <p:xfrm>
          <a:off x="395536" y="2204864"/>
          <a:ext cx="8064897" cy="36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224136"/>
                <a:gridCol w="1152128"/>
                <a:gridCol w="1296145"/>
              </a:tblGrid>
              <a:tr h="47019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Název operace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Počet žádostí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Finanční požadavek  (mld. Kč)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Alokace (mld. Kč)</a:t>
                      </a:r>
                      <a:endParaRPr lang="cs-CZ" sz="1600" dirty="0"/>
                    </a:p>
                  </a:txBody>
                  <a:tcPr anchor="ctr"/>
                </a:tc>
              </a:tr>
              <a:tr h="47019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4.1.1 Investice do zemědělských podniků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2 233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7,961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4,692</a:t>
                      </a:r>
                      <a:endParaRPr lang="cs-CZ" sz="1600" dirty="0"/>
                    </a:p>
                  </a:txBody>
                  <a:tcPr anchor="ctr"/>
                </a:tc>
              </a:tr>
              <a:tr h="47019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4.2.1 zpracování a uvádění na trh zemědělských produktů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1,172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1,109</a:t>
                      </a:r>
                      <a:endParaRPr lang="cs-CZ" sz="1600" dirty="0"/>
                    </a:p>
                  </a:txBody>
                  <a:tcPr anchor="ctr"/>
                </a:tc>
              </a:tr>
              <a:tr h="470199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4.3.2 Lesnická infrastruktura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186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0,569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0,345 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463758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8.6.1 Technika a technologie pro lesní hospodářství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167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0,116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0,190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46375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16.2.2 Podpora vývoje</a:t>
                      </a:r>
                      <a:r>
                        <a:rPr lang="cs-CZ" sz="1600" baseline="0" dirty="0" smtClean="0"/>
                        <a:t> nových produktů, postupů a technologií při zpracování zemědělských produktů a jejich uvádění na trh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1,155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1,127</a:t>
                      </a:r>
                      <a:endParaRPr lang="cs-CZ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0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16824" cy="114300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2. </a:t>
            </a:r>
            <a:r>
              <a:rPr lang="cs-CZ" sz="4000" dirty="0"/>
              <a:t>k</a:t>
            </a:r>
            <a:r>
              <a:rPr lang="cs-CZ" sz="4000" dirty="0" smtClean="0"/>
              <a:t>olo příjmu Žádostí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Druhé kolo příjmu žádostí proběhne na jaře 2016 u těchto operací: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65405"/>
              </p:ext>
            </p:extLst>
          </p:nvPr>
        </p:nvGraphicFramePr>
        <p:xfrm>
          <a:off x="467544" y="2204864"/>
          <a:ext cx="81369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6624736"/>
              </a:tblGrid>
              <a:tr h="27638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č. operace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Název operace </a:t>
                      </a:r>
                      <a:endParaRPr lang="cs-CZ" sz="240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1.1.1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Vzdělávací akce </a:t>
                      </a:r>
                      <a:endParaRPr lang="cs-CZ" sz="240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1.2.1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Informační</a:t>
                      </a:r>
                      <a:r>
                        <a:rPr lang="cs-CZ" sz="2400" baseline="0" dirty="0" smtClean="0"/>
                        <a:t> akce </a:t>
                      </a:r>
                      <a:endParaRPr lang="cs-CZ" sz="240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6.1.1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Zahájení</a:t>
                      </a:r>
                      <a:r>
                        <a:rPr lang="cs-CZ" sz="2400" baseline="0" dirty="0" smtClean="0"/>
                        <a:t> činností mladých zemědělců </a:t>
                      </a:r>
                      <a:endParaRPr lang="cs-CZ" sz="240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6.4.1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Investice do nezemědělských</a:t>
                      </a:r>
                      <a:r>
                        <a:rPr lang="cs-CZ" sz="2400" baseline="0" dirty="0" smtClean="0"/>
                        <a:t> činností </a:t>
                      </a:r>
                      <a:endParaRPr lang="cs-CZ" sz="240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400" b="0" dirty="0" smtClean="0"/>
                        <a:t>6.4.2</a:t>
                      </a:r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 smtClean="0"/>
                        <a:t>Podpora agroturistiky </a:t>
                      </a:r>
                      <a:endParaRPr lang="cs-CZ" sz="24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6.4.3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Investice na podporu energie</a:t>
                      </a:r>
                      <a:r>
                        <a:rPr lang="cs-CZ" sz="2400" baseline="0" dirty="0" smtClean="0"/>
                        <a:t> z obnovitelných zdrojů 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16824" cy="1143000"/>
          </a:xfrm>
        </p:spPr>
        <p:txBody>
          <a:bodyPr>
            <a:normAutofit/>
          </a:bodyPr>
          <a:lstStyle/>
          <a:p>
            <a:pPr lvl="0"/>
            <a:r>
              <a:rPr lang="cs-CZ" sz="4000" dirty="0"/>
              <a:t>2. kolo příjmu Žádostí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Druhé kolo příjmu žádostí proběhne na jaře 2016 u těchto operací: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63330"/>
              </p:ext>
            </p:extLst>
          </p:nvPr>
        </p:nvGraphicFramePr>
        <p:xfrm>
          <a:off x="467544" y="1988840"/>
          <a:ext cx="8136904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333"/>
                <a:gridCol w="6713571"/>
              </a:tblGrid>
              <a:tr h="276382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č. operace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Název operace </a:t>
                      </a:r>
                      <a:endParaRPr lang="cs-CZ" sz="220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8.3.1</a:t>
                      </a:r>
                      <a:endParaRPr lang="cs-CZ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Zavádění</a:t>
                      </a:r>
                      <a:r>
                        <a:rPr lang="cs-CZ" sz="2200" b="0" baseline="0" dirty="0" smtClean="0"/>
                        <a:t> preventivních opatření v lesích </a:t>
                      </a:r>
                      <a:endParaRPr lang="cs-CZ" sz="22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8.4.1</a:t>
                      </a:r>
                      <a:endParaRPr lang="cs-CZ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Obnova lesních porostů </a:t>
                      </a:r>
                      <a:endParaRPr lang="cs-CZ" sz="22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8.4.2</a:t>
                      </a:r>
                      <a:endParaRPr lang="cs-CZ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Odstraňování</a:t>
                      </a:r>
                      <a:r>
                        <a:rPr lang="cs-CZ" sz="2200" b="0" baseline="0" dirty="0" smtClean="0"/>
                        <a:t> škod způsobených povodněmi </a:t>
                      </a:r>
                      <a:endParaRPr lang="cs-CZ" sz="22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8.5.1</a:t>
                      </a:r>
                      <a:endParaRPr lang="cs-CZ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Investice do</a:t>
                      </a:r>
                      <a:r>
                        <a:rPr lang="cs-CZ" sz="2200" b="0" baseline="0" dirty="0" smtClean="0"/>
                        <a:t> ochrany melioračních a zpevňujících dřevin</a:t>
                      </a:r>
                      <a:endParaRPr lang="cs-CZ" sz="22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8.5.2 </a:t>
                      </a:r>
                      <a:endParaRPr lang="cs-CZ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Neproduktivní</a:t>
                      </a:r>
                      <a:r>
                        <a:rPr lang="cs-CZ" sz="2200" b="0" baseline="0" dirty="0" smtClean="0"/>
                        <a:t> investice v lesích </a:t>
                      </a:r>
                      <a:endParaRPr lang="cs-CZ" sz="22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8.5.3 </a:t>
                      </a:r>
                      <a:endParaRPr lang="cs-CZ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/>
                        <a:t>Přeměna</a:t>
                      </a:r>
                      <a:r>
                        <a:rPr lang="cs-CZ" sz="2200" b="0" baseline="0" dirty="0" smtClean="0"/>
                        <a:t> porostů náhradních dřevin </a:t>
                      </a:r>
                      <a:endParaRPr lang="cs-CZ" sz="2200" b="0" dirty="0"/>
                    </a:p>
                  </a:txBody>
                  <a:tcPr/>
                </a:tc>
              </a:tr>
              <a:tr h="276382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8.6.2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/>
                        <a:t>Technické vybavení dřevozpracujících provozoven</a:t>
                      </a:r>
                    </a:p>
                  </a:txBody>
                  <a:tcPr/>
                </a:tc>
              </a:tr>
              <a:tr h="455218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16.2.1 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/>
                        <a:t>Podpora vývoje nových produktů, postupů a technologií v zemědělské prvovýrobě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3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420887"/>
            <a:ext cx="8568952" cy="2232249"/>
          </a:xfrm>
        </p:spPr>
        <p:txBody>
          <a:bodyPr>
            <a:normAutofit fontScale="90000"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3300" cap="all" dirty="0" smtClean="0"/>
              <a:t>možnosti financování krajinné architektury z </a:t>
            </a:r>
            <a:r>
              <a:rPr lang="cs-CZ" sz="3300" cap="all" dirty="0" err="1" smtClean="0"/>
              <a:t>prv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3100" b="1" dirty="0"/>
              <a:t> 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3477800" cy="915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2663208" cy="10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/>
            <a:r>
              <a:rPr lang="cs-CZ" dirty="0" smtClean="0"/>
              <a:t>4.3.1 Pozemkové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9248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Příjem žádostí: </a:t>
            </a:r>
            <a:r>
              <a:rPr lang="cs-CZ" sz="2000" dirty="0"/>
              <a:t>kontinuální příjem od 22. 2. 2016</a:t>
            </a: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Žadatel: </a:t>
            </a:r>
            <a:r>
              <a:rPr lang="cs-CZ" sz="2000" dirty="0"/>
              <a:t>Státní pozemkový úřad – pobočky krajských PÚ</a:t>
            </a: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Způsobilé výdaje: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zaměření území a geodetické práce pro zpracování návrhu PÚ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Vytyčení nově navržených pozemků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Realizace plánů společných zařízení  - zpřístupnění pozemků, protierozní opatření, vodohospodářská opatření, opatření k ochraně a tvorbě životního prostředí a zvýšení ekologické stability </a:t>
            </a:r>
            <a:r>
              <a:rPr lang="cs-CZ" sz="2000" dirty="0" smtClean="0"/>
              <a:t>krajiny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Míra dotace: </a:t>
            </a:r>
            <a:r>
              <a:rPr lang="cs-CZ" sz="2000" dirty="0" smtClean="0"/>
              <a:t>100 %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Rozpočet na období: 3,6 mld. Kč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(po navýšení rozpočtu)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070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/>
            <a:r>
              <a:rPr lang="cs-CZ" dirty="0" smtClean="0"/>
              <a:t>4.3.2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9248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Příjem žádostí</a:t>
            </a:r>
            <a:r>
              <a:rPr lang="cs-CZ" sz="2000" b="1" dirty="0" smtClean="0"/>
              <a:t>: </a:t>
            </a:r>
            <a:r>
              <a:rPr lang="cs-CZ" sz="2000" dirty="0" smtClean="0"/>
              <a:t>podzimní kolo</a:t>
            </a: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Žadatel</a:t>
            </a:r>
            <a:r>
              <a:rPr lang="cs-CZ" sz="2000" b="1" dirty="0" smtClean="0"/>
              <a:t>: </a:t>
            </a:r>
            <a:r>
              <a:rPr lang="cs-CZ" sz="2000" dirty="0" smtClean="0"/>
              <a:t>FO nebo PO, sdružení s právní subjektivitou, obce nebo jejich svazky, lesní podniky VŠ hospodařící v lescích, které jsou ve vlastnictví soukromých osob nebo jejich sdružení s právní subjektivitou, VŠ, obcí nebo jejich svazků.</a:t>
            </a: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Způsobilé výdaje: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000" dirty="0" smtClean="0"/>
              <a:t>výstavba, rekonstrukce a oprava lesních cest včetně souvisejících objektů a technického vybavení (např. mostky, trativody, sjezdy ze silnice, obratiště, pramenné jímky, silniční příkopy)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000" dirty="0" smtClean="0"/>
              <a:t>nezbytné investice v souvislosti s projektem – přeložky inženýrských sítí, úpravy staveb dopravní infrastruktury, atd.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000" dirty="0" smtClean="0"/>
              <a:t>projekční a průzkumné práce a inženýrská činnost během realizace</a:t>
            </a:r>
            <a:endParaRPr lang="cs-CZ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Míra dotace: </a:t>
            </a:r>
            <a:r>
              <a:rPr lang="cs-CZ" sz="2000" dirty="0" smtClean="0"/>
              <a:t>80 %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Rozpočet na období: 1 mld. Kč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850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3979</TotalTime>
  <Words>746</Words>
  <Application>Microsoft Office PowerPoint</Application>
  <PresentationFormat>Předvádění na obrazovce (4:3)</PresentationFormat>
  <Paragraphs>171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Prezentace_mze</vt:lpstr>
      <vt:lpstr>1_Prezentace_mze</vt:lpstr>
      <vt:lpstr>  Program rozvoje venkova 2014 – 2020 a možnosti financování krajinné architektury    </vt:lpstr>
      <vt:lpstr>Úvodní informace</vt:lpstr>
      <vt:lpstr>Opatření PRV 2014 - 2020</vt:lpstr>
      <vt:lpstr>Výsledky 1. kola příjmu</vt:lpstr>
      <vt:lpstr>2. kolo příjmu Žádostí</vt:lpstr>
      <vt:lpstr>2. kolo příjmu Žádostí</vt:lpstr>
      <vt:lpstr>  možnosti financování krajinné architektury z prv    </vt:lpstr>
      <vt:lpstr>4.3.1 Pozemkové úpravy</vt:lpstr>
      <vt:lpstr>4.3.2 Lesnická infrastruktura</vt:lpstr>
      <vt:lpstr>8.5.2 Neproduktivní investice v lesích</vt:lpstr>
      <vt:lpstr>Další možnosti v rámci komunitně vedeného místního rozvoje v PRV</vt:lpstr>
      <vt:lpstr>Další možnosti v rámci komunitně vedeného místního rozvoje v PRV</vt:lpstr>
      <vt:lpstr>Prezentace aplikace PowerPoint</vt:lpstr>
    </vt:vector>
  </TitlesOfParts>
  <Company>MZe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věnovaná 10. výročí přijetí  Evropské úmluvy o krajině v ČR</dc:title>
  <dc:creator>Landa Ivan</dc:creator>
  <cp:lastModifiedBy>Krumpholcová Lucie</cp:lastModifiedBy>
  <cp:revision>366</cp:revision>
  <cp:lastPrinted>2015-10-15T12:39:49Z</cp:lastPrinted>
  <dcterms:created xsi:type="dcterms:W3CDTF">2015-03-02T07:34:22Z</dcterms:created>
  <dcterms:modified xsi:type="dcterms:W3CDTF">2016-02-15T12:25:29Z</dcterms:modified>
</cp:coreProperties>
</file>