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sldIdLst>
    <p:sldId id="256" r:id="rId2"/>
    <p:sldId id="257" r:id="rId3"/>
    <p:sldId id="266" r:id="rId4"/>
    <p:sldId id="280" r:id="rId5"/>
    <p:sldId id="259" r:id="rId6"/>
    <p:sldId id="265" r:id="rId7"/>
    <p:sldId id="269" r:id="rId8"/>
    <p:sldId id="267" r:id="rId9"/>
    <p:sldId id="274" r:id="rId10"/>
    <p:sldId id="270" r:id="rId11"/>
    <p:sldId id="275" r:id="rId12"/>
    <p:sldId id="281" r:id="rId13"/>
    <p:sldId id="286" r:id="rId14"/>
    <p:sldId id="278" r:id="rId15"/>
    <p:sldId id="287" r:id="rId16"/>
    <p:sldId id="289" r:id="rId17"/>
    <p:sldId id="282" r:id="rId18"/>
    <p:sldId id="292" r:id="rId19"/>
    <p:sldId id="293" r:id="rId20"/>
    <p:sldId id="294" r:id="rId21"/>
    <p:sldId id="277" r:id="rId22"/>
    <p:sldId id="283" r:id="rId23"/>
    <p:sldId id="285" r:id="rId24"/>
    <p:sldId id="291" r:id="rId25"/>
    <p:sldId id="28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00"/>
    <a:srgbClr val="FFFFFF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2" autoAdjust="0"/>
    <p:restoredTop sz="94660"/>
  </p:normalViewPr>
  <p:slideViewPr>
    <p:cSldViewPr>
      <p:cViewPr varScale="1">
        <p:scale>
          <a:sx n="104" d="100"/>
          <a:sy n="104" d="100"/>
        </p:scale>
        <p:origin x="12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EE7E1-37F6-4F27-89DC-C741F6C5F410}" type="datetimeFigureOut">
              <a:rPr lang="cs-CZ" smtClean="0"/>
              <a:pPr/>
              <a:t>22.01.2018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05D73-D6D3-4806-BF6D-1AD91A22B4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3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Lokáln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05D73-D6D3-4806-BF6D-1AD91A22B45F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44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05D73-D6D3-4806-BF6D-1AD91A22B45F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91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cs-CZ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FFACE274-4EB2-44CA-B38E-EEDCD621EE3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16E14-EB28-4190-87E8-01683BC668E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00800" y="228600"/>
            <a:ext cx="2057400" cy="5867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0455D-3FA6-4DBC-96BD-8A2990FAF45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6ABAB-7D99-4411-8C95-312804CE150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4203D-4780-4C00-A844-4D61789DDC0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D1354-4CD4-4856-B2D0-9448A64A176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A71D-F111-4175-B00F-57F6B1C9F75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969DC-9B51-4775-AC0D-B4561583CF4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BD774-7CDF-40C0-94B5-549B40040DA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7E7C7-69DE-4652-A580-E356090B39F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E1DAC-F830-4CC2-ABE1-F573824764B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 bright="-20000" contrast="-2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Klepnutím upravíte styl předlohy nadpisu.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Klepnutím upravíte styly předlohy textu.</a:t>
            </a:r>
          </a:p>
          <a:p>
            <a:pPr lvl="1"/>
            <a:r>
              <a:rPr lang="en-CA"/>
              <a:t>Druhá úroveň</a:t>
            </a:r>
          </a:p>
          <a:p>
            <a:pPr lvl="2"/>
            <a:r>
              <a:rPr lang="en-CA"/>
              <a:t>Třetí úroveň</a:t>
            </a:r>
          </a:p>
          <a:p>
            <a:pPr lvl="3"/>
            <a:r>
              <a:rPr lang="en-CA"/>
              <a:t>Čtvrtá úroveň</a:t>
            </a:r>
          </a:p>
          <a:p>
            <a:pPr lvl="4"/>
            <a:r>
              <a:rPr lang="en-CA"/>
              <a:t>Pátá úroveň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47B532E6-6C08-4876-AA63-9C6FE3F29F8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bec@obec-knezice.cz" TargetMode="External"/><Relationship Id="rId2" Type="http://schemas.openxmlformats.org/officeDocument/2006/relationships/hyperlink" Target="http://www.obec-knezice.cz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29000"/>
            <a:ext cx="7772400" cy="3168650"/>
          </a:xfrm>
        </p:spPr>
        <p:txBody>
          <a:bodyPr/>
          <a:lstStyle/>
          <a:p>
            <a:pPr>
              <a:defRPr/>
            </a:pPr>
            <a:br>
              <a:rPr lang="cs-CZ" sz="2800" dirty="0"/>
            </a:br>
            <a:r>
              <a:rPr lang="cs-CZ" sz="2800" b="1" dirty="0"/>
              <a:t>KNĚŽICE</a:t>
            </a:r>
            <a:br>
              <a:rPr lang="cs-CZ" sz="2800" dirty="0"/>
            </a:br>
            <a:r>
              <a:rPr lang="cs-CZ" sz="2800" dirty="0"/>
              <a:t>      Malebná vesnička ve Středočeském kraji, Nymburském okrese v území spadajícím do MAS Mezilesí.</a:t>
            </a:r>
            <a:br>
              <a:rPr lang="cs-CZ" sz="2800" dirty="0"/>
            </a:br>
            <a:endParaRPr lang="en-US" sz="2800" b="1" i="1" dirty="0"/>
          </a:p>
        </p:txBody>
      </p:sp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2" cstate="print">
            <a:lum bright="2000" contrast="6000"/>
          </a:blip>
          <a:srcRect l="9631" t="26137" r="4631" b="6134"/>
          <a:stretch>
            <a:fillRect/>
          </a:stretch>
        </p:blipFill>
        <p:spPr bwMode="auto">
          <a:xfrm>
            <a:off x="900113" y="404813"/>
            <a:ext cx="7127875" cy="3887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971550" y="404813"/>
            <a:ext cx="5688013" cy="6461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endParaRPr lang="cs-CZ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7772400" cy="345232"/>
          </a:xfrm>
        </p:spPr>
        <p:txBody>
          <a:bodyPr/>
          <a:lstStyle/>
          <a:p>
            <a:pPr>
              <a:defRPr/>
            </a:pPr>
            <a:r>
              <a:rPr lang="cs-CZ" dirty="0"/>
              <a:t> </a:t>
            </a:r>
            <a:endParaRPr lang="en-US" dirty="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 flipV="1">
            <a:off x="0" y="0"/>
            <a:ext cx="86756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endParaRPr lang="en-US" sz="3600" dirty="0"/>
          </a:p>
          <a:p>
            <a:pPr eaLnBrk="0" hangingPunct="0"/>
            <a:r>
              <a:rPr lang="en-US" sz="3600" dirty="0"/>
              <a:t> </a:t>
            </a:r>
            <a:r>
              <a:rPr lang="cs-CZ" sz="3600" dirty="0"/>
              <a:t> </a:t>
            </a:r>
          </a:p>
          <a:p>
            <a:pPr eaLnBrk="0" hangingPunct="0"/>
            <a:endParaRPr lang="cs-CZ" sz="3600" dirty="0"/>
          </a:p>
        </p:txBody>
      </p:sp>
      <p:pic>
        <p:nvPicPr>
          <p:cNvPr id="2050" name="Picture 2" descr="G:\Obrázky\LDS\Lokální síť trafa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53105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0" y="116632"/>
            <a:ext cx="9061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dirty="0">
                <a:solidFill>
                  <a:schemeClr val="bg1"/>
                </a:solidFill>
              </a:rPr>
              <a:t>Nedaleká pekárna se rovněž nabízí jako další odběrné místo.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Obrázky\ESO 5 06\ESO 5 06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51520" y="332656"/>
            <a:ext cx="875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3013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Nové teplovody přímo nabízejí možnost </a:t>
            </a:r>
            <a:r>
              <a:rPr lang="cs-CZ" dirty="0" err="1">
                <a:solidFill>
                  <a:srgbClr val="FFFFFF"/>
                </a:solidFill>
              </a:rPr>
              <a:t>připoložení</a:t>
            </a:r>
            <a:r>
              <a:rPr lang="cs-CZ" dirty="0">
                <a:solidFill>
                  <a:srgbClr val="FFFFFF"/>
                </a:solidFill>
              </a:rPr>
              <a:t> kabelu LDS.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C2AAB-23A8-444B-AED6-8F13BB69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600" dirty="0"/>
              <a:t>Mnoho obcí mulčuje trávu v obci, od roku 2020 by se BIO měl započítávat do celkové bilance třídění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F50719-D1D0-4AE0-8CBD-BE9E767CD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5"/>
            <a:ext cx="9036496" cy="508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8A078-1D19-407C-9628-204D0C6F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752128"/>
          </a:xfrm>
        </p:spPr>
        <p:txBody>
          <a:bodyPr/>
          <a:lstStyle/>
          <a:p>
            <a:r>
              <a:rPr lang="cs-CZ" sz="2400" dirty="0"/>
              <a:t>Návrh zákona o odpadech na roky 2020 a 2020+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C382A8B-246A-44D4-A3C4-2E87FC861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407377"/>
              </p:ext>
            </p:extLst>
          </p:nvPr>
        </p:nvGraphicFramePr>
        <p:xfrm>
          <a:off x="0" y="1196752"/>
          <a:ext cx="9144002" cy="5661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2387">
                  <a:extLst>
                    <a:ext uri="{9D8B030D-6E8A-4147-A177-3AD203B41FA5}">
                      <a16:colId xmlns:a16="http://schemas.microsoft.com/office/drawing/2014/main" val="2799952762"/>
                    </a:ext>
                  </a:extLst>
                </a:gridCol>
                <a:gridCol w="1488884">
                  <a:extLst>
                    <a:ext uri="{9D8B030D-6E8A-4147-A177-3AD203B41FA5}">
                      <a16:colId xmlns:a16="http://schemas.microsoft.com/office/drawing/2014/main" val="3127356967"/>
                    </a:ext>
                  </a:extLst>
                </a:gridCol>
                <a:gridCol w="779556">
                  <a:extLst>
                    <a:ext uri="{9D8B030D-6E8A-4147-A177-3AD203B41FA5}">
                      <a16:colId xmlns:a16="http://schemas.microsoft.com/office/drawing/2014/main" val="3547526334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4070876111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3024583291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4292150431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2473624900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2369553835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876950430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1990452031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631420484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2096879397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3751169433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961447123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989762887"/>
                    </a:ext>
                  </a:extLst>
                </a:gridCol>
                <a:gridCol w="449475">
                  <a:extLst>
                    <a:ext uri="{9D8B030D-6E8A-4147-A177-3AD203B41FA5}">
                      <a16:colId xmlns:a16="http://schemas.microsoft.com/office/drawing/2014/main" val="1270989514"/>
                    </a:ext>
                  </a:extLst>
                </a:gridCol>
              </a:tblGrid>
              <a:tr h="222010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POZOR, LZE MĚNIT POUZE MODRÁ A ČERVENÁ ČÍSLA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641894874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789317910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Odpad (t)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Koeficient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2017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2018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2019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2030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4000215274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zbytkový odpad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0,328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125,567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125,567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501172783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nebezpečný odpad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0,328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0,51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4234939207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velkobjemový odpad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0,328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13,04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054137088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BIO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x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x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x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48,6</a:t>
                      </a:r>
                      <a:endParaRPr lang="cs-CZ" sz="7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774925599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papír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8,3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8,3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61658827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plasty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14,3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14,3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920091487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sklo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5,4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5,4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211234900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kovy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0,07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0,07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250624262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153,637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215,787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163867626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58885878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Odpad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2017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2018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2019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2025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2026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2029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2030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782207769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zbytkový odpad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41,19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125,567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4202185177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BIO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4103538672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nebezpečný odpad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0,51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985800328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velkobjemový odpad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13,04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043775306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Netříděný odpad celkem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41,19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139,117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489916067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BIO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x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x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x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48,60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877662541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papír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8,30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8,3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438568027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plasty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14,30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14,3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435736502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sklo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5,40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5,4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795655811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kovy</a:t>
                      </a:r>
                      <a:endParaRPr lang="cs-CZ" sz="7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235796460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Tříděný odpad  celkem</a:t>
                      </a:r>
                      <a:endParaRPr lang="cs-CZ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28,07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76,67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276972441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114541251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Podíl vytříděného odpadu (%)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45,08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35,53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u="none" strike="noStrike">
                          <a:effectLst/>
                        </a:rPr>
                        <a:t>0,00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781284169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288402921"/>
                  </a:ext>
                </a:extLst>
              </a:tr>
              <a:tr h="166507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Požadavky na třídění v 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711560063"/>
                  </a:ext>
                </a:extLst>
              </a:tr>
              <a:tr h="166507"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2017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2018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2019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2020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045076422"/>
                  </a:ext>
                </a:extLst>
              </a:tr>
              <a:tr h="166507"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37%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40%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45%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50%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1000051907"/>
                  </a:ext>
                </a:extLst>
              </a:tr>
              <a:tr h="158578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114144833"/>
                  </a:ext>
                </a:extLst>
              </a:tr>
              <a:tr h="166507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490707899"/>
                  </a:ext>
                </a:extLst>
              </a:tr>
              <a:tr h="166507"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2020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2021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2022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3514157646"/>
                  </a:ext>
                </a:extLst>
              </a:tr>
              <a:tr h="166507"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35%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40%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cs-CZ" sz="700" u="none" strike="noStrike">
                          <a:effectLst/>
                        </a:rPr>
                        <a:t>45%</a:t>
                      </a:r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val="2439693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1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4664"/>
            <a:ext cx="7772400" cy="1184275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 </a:t>
            </a:r>
            <a:r>
              <a:rPr lang="cs-CZ" sz="1800" dirty="0"/>
              <a:t>Třídění odpadů je důležitou součástí života v obcích a městech, bohužel tento vývoj, je dlouhodobý.</a:t>
            </a:r>
            <a:endParaRPr lang="en-US" sz="18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F8F3642F-83C8-4864-BACB-BEADD09DB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03697"/>
              </p:ext>
            </p:extLst>
          </p:nvPr>
        </p:nvGraphicFramePr>
        <p:xfrm>
          <a:off x="0" y="1988840"/>
          <a:ext cx="9144005" cy="4752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85">
                  <a:extLst>
                    <a:ext uri="{9D8B030D-6E8A-4147-A177-3AD203B41FA5}">
                      <a16:colId xmlns:a16="http://schemas.microsoft.com/office/drawing/2014/main" val="1296034612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42725742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872811537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22669528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68076416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188569488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4293414317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953888408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93402100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977399973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89916019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44913972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617910339"/>
                    </a:ext>
                  </a:extLst>
                </a:gridCol>
              </a:tblGrid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Rok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Komunální odpad t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BIO t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Velkoobjem. odpad t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Plasty t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Sklo t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Papír t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kovy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tetrapak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celkem bez skla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průměr KO na obyv.t</a:t>
                      </a:r>
                      <a:endParaRPr lang="pl-PL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počet obyvatel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1666458386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2007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191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4,2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3,6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195,2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0,38125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512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3396139350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2008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224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7,2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248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0,443564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505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3000044809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2009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183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6,3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4,9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0,8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226,1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0,362376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505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2274394557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2010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135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7,7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4,6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189,3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0,27163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497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3954851192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2011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129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41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4,6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7,8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7,2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6,3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188,7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0,253438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509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3616497484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2012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123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7,39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10,7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5,4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4,76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0,01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191,864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0,240234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512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1368991827"/>
                  </a:ext>
                </a:extLst>
              </a:tr>
              <a:tr h="949627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2013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svoz ukončen již v říjnu 36,1</a:t>
                      </a:r>
                      <a:endParaRPr lang="cs-CZ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11,7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6,11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6,34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0,02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199,185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0,284314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510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3482142072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2014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129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51,1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12,5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5,69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6,71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0,02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205,587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0,258791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498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1449594004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2015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126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48,6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13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14,3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5,4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8,29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0,02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209,813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0,255217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492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1967430953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2016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122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59.98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10,5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19,8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6,02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7,8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0.14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0,02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220,62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0,247253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495</a:t>
                      </a:r>
                      <a:endParaRPr lang="cs-C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77265982"/>
                  </a:ext>
                </a:extLst>
              </a:tr>
              <a:tr h="228355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/>
                </a:tc>
                <a:extLst>
                  <a:ext uri="{0D108BD9-81ED-4DB2-BD59-A6C34878D82A}">
                    <a16:rowId xmlns:a16="http://schemas.microsoft.com/office/drawing/2014/main" val="17227238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C90ED-D213-4C57-8BAD-9EA33A24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936104"/>
          </a:xfrm>
        </p:spPr>
        <p:txBody>
          <a:bodyPr/>
          <a:lstStyle/>
          <a:p>
            <a:r>
              <a:rPr lang="cs-CZ" sz="2400" dirty="0"/>
              <a:t>Příkopové rameno s odsáváním posečené trávy. </a:t>
            </a:r>
            <a:br>
              <a:rPr lang="cs-CZ" sz="2400" dirty="0"/>
            </a:br>
            <a:endParaRPr lang="cs-CZ" sz="1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805870E-C456-4081-861E-79C5C45E83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786748"/>
              </p:ext>
            </p:extLst>
          </p:nvPr>
        </p:nvGraphicFramePr>
        <p:xfrm>
          <a:off x="1835696" y="1196752"/>
          <a:ext cx="4824536" cy="5661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5667353" imgH="8019921" progId="AcroExch.Document.DC">
                  <p:embed/>
                </p:oleObj>
              </mc:Choice>
              <mc:Fallback>
                <p:oleObj name="Acrobat Document" r:id="rId3" imgW="5667353" imgH="8019921" progId="AcroExch.Document.DC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196752"/>
                        <a:ext cx="4824536" cy="5661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008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48CE2-4F26-45F5-9562-6BFFB295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040160"/>
          </a:xfrm>
        </p:spPr>
        <p:txBody>
          <a:bodyPr/>
          <a:lstStyle/>
          <a:p>
            <a:r>
              <a:rPr lang="cs-CZ" sz="1200" dirty="0"/>
              <a:t>Využití posečené trávy a BIO v suché fermentaci. </a:t>
            </a:r>
            <a:br>
              <a:rPr lang="cs-CZ" sz="1200" dirty="0"/>
            </a:br>
            <a:r>
              <a:rPr lang="cs-CZ" sz="1200" dirty="0"/>
              <a:t>Z 1 tuny trávy lze vyrobit cca 80 m3 bioplynu a z 1 m3 se vyrobí 2 </a:t>
            </a:r>
            <a:r>
              <a:rPr lang="cs-CZ" sz="1200" dirty="0" err="1"/>
              <a:t>kWhe</a:t>
            </a:r>
            <a:r>
              <a:rPr lang="cs-CZ" sz="1200" dirty="0"/>
              <a:t>.</a:t>
            </a:r>
            <a:r>
              <a:rPr lang="cs-CZ" sz="1200" b="1" dirty="0">
                <a:effectLst/>
              </a:rPr>
              <a:t> Komunikace II a III třídy cca 48.000 km</a:t>
            </a:r>
            <a:r>
              <a:rPr lang="cs-CZ" sz="1200" dirty="0">
                <a:effectLst/>
              </a:rPr>
              <a:t> x 2 m/zelený pruh = 96.000.000 m plocha : 10.000 = 9.600 ha plocha k sekání na komunikacích II a III třídy to je 9.600 x 20 tun/rok = 192.000 t travin x 80 m3 = 15.360.000 m3 bioplynu x 2 </a:t>
            </a:r>
            <a:r>
              <a:rPr lang="cs-CZ" sz="1200" dirty="0" err="1">
                <a:effectLst/>
              </a:rPr>
              <a:t>kWhe</a:t>
            </a:r>
            <a:r>
              <a:rPr lang="cs-CZ" sz="1200" dirty="0">
                <a:effectLst/>
              </a:rPr>
              <a:t> = 30.720.000 </a:t>
            </a:r>
            <a:r>
              <a:rPr lang="cs-CZ" sz="1200" dirty="0" err="1">
                <a:effectLst/>
              </a:rPr>
              <a:t>kWhe</a:t>
            </a:r>
            <a:r>
              <a:rPr lang="cs-CZ" sz="1200" dirty="0">
                <a:effectLst/>
              </a:rPr>
              <a:t> = </a:t>
            </a:r>
            <a:r>
              <a:rPr lang="cs-CZ" sz="1200" b="1" dirty="0">
                <a:effectLst/>
              </a:rPr>
              <a:t>30.720 </a:t>
            </a:r>
            <a:r>
              <a:rPr lang="cs-CZ" sz="1200" b="1" dirty="0" err="1">
                <a:effectLst/>
              </a:rPr>
              <a:t>MWhe</a:t>
            </a:r>
            <a:r>
              <a:rPr lang="cs-CZ" sz="1200" b="1" dirty="0">
                <a:effectLst/>
              </a:rPr>
              <a:t>/rok</a:t>
            </a:r>
            <a:br>
              <a:rPr lang="cs-CZ" sz="1200" dirty="0">
                <a:effectLst/>
              </a:rPr>
            </a:b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14DF52-CF08-420D-BE0C-C8A8EAF7DB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00200"/>
            <a:ext cx="6583680" cy="486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26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BA0C4-E462-4892-8078-DADB4F46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1400" dirty="0"/>
              <a:t>Využití odpadů v místě produkce se jeví jako nejvýhodnější z pohledu dopravy odpadů (doprava v mnoha případech převyšuje cenu zpracování, nebo skládkování), je předpoklad, že nám nové technologie toto umožní. Systém PTR by mohl tento problém pomoci řešit a odpady by se využívaly na výrobu energií.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9D5B56-BD88-4F15-8909-017A8D3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8058472" cy="49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16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929C9-2393-42FA-89FF-AFFFC24A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824136"/>
          </a:xfrm>
        </p:spPr>
        <p:txBody>
          <a:bodyPr/>
          <a:lstStyle/>
          <a:p>
            <a:pPr algn="l"/>
            <a:r>
              <a:rPr lang="cs-CZ" sz="2400" dirty="0"/>
              <a:t>Problémy zarostlých vodotečí a potoků trápí většinu starostů. Další zdroj biomasy vhodné na štěpku.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08BA56-1D8A-4454-B4C3-B5DF1B4AC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14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A3F94-E9F5-42A1-A309-DD6D105C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68152"/>
          </a:xfrm>
        </p:spPr>
        <p:txBody>
          <a:bodyPr/>
          <a:lstStyle/>
          <a:p>
            <a:pPr algn="l"/>
            <a:r>
              <a:rPr lang="cs-CZ" sz="2400" dirty="0"/>
              <a:t>Po dohodě se správcem toku, je možné dosáhnout i takovéhoto efektu.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5CD9F6-F831-43DA-A65C-8A098DD35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1"/>
            <a:ext cx="9144000" cy="5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67000"/>
            <a:lum/>
          </a:blip>
          <a:srcRect/>
          <a:stretch>
            <a:fillRect t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257800"/>
            <a:ext cx="7772400" cy="13716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100" name="Obdélník 3"/>
          <p:cNvSpPr>
            <a:spLocks noChangeArrowheads="1"/>
          </p:cNvSpPr>
          <p:nvPr/>
        </p:nvSpPr>
        <p:spPr bwMode="auto">
          <a:xfrm>
            <a:off x="755650" y="404813"/>
            <a:ext cx="7200900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br>
              <a:rPr lang="en-US" sz="3200" b="1">
                <a:solidFill>
                  <a:srgbClr val="FFC000"/>
                </a:solidFill>
              </a:rPr>
            </a:br>
            <a:r>
              <a:rPr lang="cs-CZ" sz="3200" b="1">
                <a:solidFill>
                  <a:srgbClr val="FFC000"/>
                </a:solidFill>
              </a:rPr>
              <a:t>I.</a:t>
            </a:r>
            <a:r>
              <a:rPr lang="en-US" sz="3200" b="1" i="1">
                <a:solidFill>
                  <a:srgbClr val="FFC000"/>
                </a:solidFill>
                <a:latin typeface="Arial Black" pitchFamily="34" charset="0"/>
              </a:rPr>
              <a:t>ENERGETICKY SOBĚSTAČNÁ OBEC </a:t>
            </a:r>
            <a:r>
              <a:rPr lang="cs-CZ" sz="3200" b="1" i="1">
                <a:solidFill>
                  <a:srgbClr val="FFC000"/>
                </a:solidFill>
                <a:latin typeface="Arial Black" pitchFamily="34" charset="0"/>
              </a:rPr>
              <a:t> V ČESKÉ REPUBLICE</a:t>
            </a:r>
          </a:p>
          <a:p>
            <a:pPr algn="ctr" eaLnBrk="0" hangingPunct="0"/>
            <a:r>
              <a:rPr lang="cs-CZ" sz="3200" b="1" i="1">
                <a:solidFill>
                  <a:srgbClr val="FFC000"/>
                </a:solidFill>
                <a:latin typeface="Arial Black" pitchFamily="34" charset="0"/>
              </a:rPr>
              <a:t>na poli výroby tepla a elektrické energie</a:t>
            </a:r>
            <a:br>
              <a:rPr lang="en-US" sz="3200" b="1" i="1">
                <a:solidFill>
                  <a:srgbClr val="FFC000"/>
                </a:solidFill>
                <a:latin typeface="Arial Black" pitchFamily="34" charset="0"/>
              </a:rPr>
            </a:br>
            <a:br>
              <a:rPr lang="en-US" sz="3200" b="1">
                <a:solidFill>
                  <a:srgbClr val="FFC000"/>
                </a:solidFill>
                <a:latin typeface="Arial Black" pitchFamily="34" charset="0"/>
              </a:rPr>
            </a:br>
            <a:r>
              <a:rPr lang="cs-CZ" sz="3200" b="1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en-US" sz="3200" b="1" i="1">
                <a:solidFill>
                  <a:srgbClr val="FFC000"/>
                </a:solidFill>
                <a:latin typeface="Arial Black" pitchFamily="34" charset="0"/>
              </a:rPr>
              <a:t>PILOTNÍ PROJEKT </a:t>
            </a:r>
            <a:r>
              <a:rPr lang="cs-CZ" sz="3200" b="1" i="1">
                <a:solidFill>
                  <a:srgbClr val="FFC000"/>
                </a:solidFill>
                <a:latin typeface="Arial Black" pitchFamily="34" charset="0"/>
              </a:rPr>
              <a:t>              </a:t>
            </a:r>
            <a:r>
              <a:rPr lang="en-US" sz="3200" b="1" i="1">
                <a:solidFill>
                  <a:srgbClr val="FFC000"/>
                </a:solidFill>
                <a:latin typeface="Arial Black" pitchFamily="34" charset="0"/>
              </a:rPr>
              <a:t>STŘEDOČESKÉHO KRAJE</a:t>
            </a:r>
            <a:r>
              <a:rPr lang="cs-CZ" sz="3200" b="1" i="1">
                <a:solidFill>
                  <a:srgbClr val="FFC000"/>
                </a:solidFill>
                <a:latin typeface="Arial Black" pitchFamily="34" charset="0"/>
              </a:rPr>
              <a:t>       2004</a:t>
            </a:r>
          </a:p>
          <a:p>
            <a:pPr algn="ctr" eaLnBrk="0" hangingPunct="0"/>
            <a:r>
              <a:rPr lang="cs-CZ" sz="3200" b="1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en-US" sz="6000" b="1" i="1">
                <a:solidFill>
                  <a:srgbClr val="FFC000"/>
                </a:solidFill>
                <a:latin typeface="Arial Black" pitchFamily="34" charset="0"/>
              </a:rPr>
              <a:t>ESO KNĚŽICE</a:t>
            </a:r>
            <a:endParaRPr lang="cs-CZ" sz="6000" b="1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853D0-C91A-4F6D-8D03-B6C48E7E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171399"/>
            <a:ext cx="7772400" cy="1152128"/>
          </a:xfrm>
        </p:spPr>
        <p:txBody>
          <a:bodyPr/>
          <a:lstStyle/>
          <a:p>
            <a:pPr algn="l"/>
            <a:r>
              <a:rPr lang="cs-CZ" sz="2400" dirty="0"/>
              <a:t>Neprůchodné propustky vytvářejí nebezpečí povodní. Platí pravidlo, že patří vlastníkovi pozemků.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C48E24-20EA-464C-873A-309A961D7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3"/>
            <a:ext cx="9144000" cy="55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0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332656"/>
            <a:ext cx="835292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Zařízení je vybaveno technikou, která se zároveň využívá pro potřeby obce, což ocení především starostové obcí. </a:t>
            </a:r>
          </a:p>
        </p:txBody>
      </p:sp>
      <p:pic>
        <p:nvPicPr>
          <p:cNvPr id="2053" name="Picture 5" descr="C:\Users\Milan\Pictures\BPS foto 2015\WP_20151202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1"/>
            <a:ext cx="4211960" cy="2376265"/>
          </a:xfrm>
          <a:prstGeom prst="rect">
            <a:avLst/>
          </a:prstGeom>
          <a:noFill/>
        </p:spPr>
      </p:pic>
      <p:pic>
        <p:nvPicPr>
          <p:cNvPr id="2054" name="Picture 6" descr="C:\Users\Milan\Pictures\BPS foto 2015\WP_20151202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606115"/>
            <a:ext cx="6984776" cy="3203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96EBD6-69CC-47ED-AD27-D2C73DB1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Součástí LDS by měla být i fotovoltaika na střechách s akumulací.</a:t>
            </a:r>
          </a:p>
        </p:txBody>
      </p:sp>
      <p:pic>
        <p:nvPicPr>
          <p:cNvPr id="3" name="Picture 6" descr="http://solarni-panely.cz/var/ezwebin_site/storage/images/reference/jednofazova-hybridni-fotovoltaicka-elektrarna-5-6kwp-4-5kw-nove-zamky/23589-1-cze-CZ/jednofazova_hybridni_fotovoltaicka_elektrarna_5_6kwp_4_5kw_nove_zamky_medium.jpg">
            <a:extLst>
              <a:ext uri="{FF2B5EF4-FFF2-40B4-BE49-F238E27FC236}">
                <a16:creationId xmlns:a16="http://schemas.microsoft.com/office/drawing/2014/main" id="{0D507971-B03F-4694-93F7-FA593ACF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74978"/>
            <a:ext cx="3384376" cy="2376264"/>
          </a:xfrm>
          <a:prstGeom prst="rect">
            <a:avLst/>
          </a:prstGeom>
          <a:noFill/>
        </p:spPr>
      </p:pic>
      <p:pic>
        <p:nvPicPr>
          <p:cNvPr id="4" name="Picture 2" descr="http://eshop.terms.eu/_data/s_3386/shop/small2_bluesolar-spp3012v.jpg">
            <a:extLst>
              <a:ext uri="{FF2B5EF4-FFF2-40B4-BE49-F238E27FC236}">
                <a16:creationId xmlns:a16="http://schemas.microsoft.com/office/drawing/2014/main" id="{28946DB5-CD5C-41B0-9729-9B3CBD7C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607980"/>
            <a:ext cx="2232248" cy="1872208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4DDD66F-6EDB-47BC-81BC-3E181AEAA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21294"/>
            <a:ext cx="3600400" cy="24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34C9A-95A3-43CC-8645-BD2E304F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184176"/>
          </a:xfrm>
        </p:spPr>
        <p:txBody>
          <a:bodyPr/>
          <a:lstStyle/>
          <a:p>
            <a:pPr algn="l"/>
            <a:r>
              <a:rPr lang="cs-CZ" sz="1600" dirty="0">
                <a:solidFill>
                  <a:srgbClr val="FF0000"/>
                </a:solidFill>
              </a:rPr>
              <a:t>Tříkomorové septiky se zemním filtrem a akumulací, jsou vhodnou alternativou pro malé obce, kde není ekonomicky možné budovat kanalizaci a ČOV.</a:t>
            </a:r>
            <a:br>
              <a:rPr lang="cs-CZ" sz="1600" dirty="0">
                <a:solidFill>
                  <a:srgbClr val="FF0000"/>
                </a:solidFill>
              </a:rPr>
            </a:br>
            <a:r>
              <a:rPr lang="cs-CZ" sz="1400" dirty="0"/>
              <a:t>Porovnání provozních nákladů s domovní ČOV: Domácí ČOV. 30 W příkon x 24 hodin x 365 dní = 262 </a:t>
            </a:r>
            <a:r>
              <a:rPr lang="cs-CZ" sz="1400" dirty="0" err="1"/>
              <a:t>kWhe</a:t>
            </a:r>
            <a:r>
              <a:rPr lang="cs-CZ" sz="1400" dirty="0"/>
              <a:t> + cca 1000 Kč roční náklady na kompresor (životnost cca 3 roky). Septik 0, nemusí být kontinuální provoz.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DC458D-152D-4868-A354-7BF0FD391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2483768" cy="36659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650B49-16B7-42B3-A23C-F0E36AEB2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76872"/>
            <a:ext cx="3168352" cy="381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ABDC80-8764-45F4-AF1A-041AC0810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7687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2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824136"/>
          </a:xfrm>
        </p:spPr>
        <p:txBody>
          <a:bodyPr/>
          <a:lstStyle/>
          <a:p>
            <a:pPr>
              <a:defRPr/>
            </a:pPr>
            <a:r>
              <a:rPr lang="cs-CZ" b="1" dirty="0"/>
              <a:t>ÚSPĚCHY</a:t>
            </a:r>
            <a:r>
              <a:rPr lang="cs-CZ" dirty="0"/>
              <a:t> </a:t>
            </a:r>
            <a:r>
              <a:rPr lang="cs-CZ" b="1" dirty="0"/>
              <a:t>PROJEKTU</a:t>
            </a:r>
          </a:p>
        </p:txBody>
      </p:sp>
      <p:sp>
        <p:nvSpPr>
          <p:cNvPr id="14339" name="Slunce 2"/>
          <p:cNvSpPr>
            <a:spLocks noChangeArrowheads="1"/>
          </p:cNvSpPr>
          <p:nvPr/>
        </p:nvSpPr>
        <p:spPr bwMode="auto">
          <a:xfrm>
            <a:off x="8101013" y="5732463"/>
            <a:ext cx="792162" cy="792162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cs-CZ"/>
          </a:p>
        </p:txBody>
      </p:sp>
      <p:sp>
        <p:nvSpPr>
          <p:cNvPr id="14340" name="Obdélník 3"/>
          <p:cNvSpPr>
            <a:spLocks noChangeArrowheads="1"/>
          </p:cNvSpPr>
          <p:nvPr/>
        </p:nvSpPr>
        <p:spPr bwMode="auto">
          <a:xfrm>
            <a:off x="179512" y="3356992"/>
            <a:ext cx="849617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b="1" dirty="0">
                <a:solidFill>
                  <a:srgbClr val="FFCC00"/>
                </a:solidFill>
              </a:rPr>
              <a:t>V ROCE 2012 ZÍSKAL PROJEKT SLUNEČNÍ CENU</a:t>
            </a:r>
          </a:p>
          <a:p>
            <a:pPr eaLnBrk="0" hangingPunct="0"/>
            <a:r>
              <a:rPr lang="en-US" b="1" dirty="0" err="1">
                <a:solidFill>
                  <a:srgbClr val="FFCC00"/>
                </a:solidFill>
              </a:rPr>
              <a:t>I.místo</a:t>
            </a:r>
            <a:r>
              <a:rPr lang="en-US" b="1" dirty="0">
                <a:solidFill>
                  <a:srgbClr val="FFCC00"/>
                </a:solidFill>
              </a:rPr>
              <a:t> ENERGY GLOBE AWARD ČR 20</a:t>
            </a:r>
            <a:r>
              <a:rPr lang="cs-CZ" b="1" dirty="0">
                <a:solidFill>
                  <a:srgbClr val="FFCC00"/>
                </a:solidFill>
              </a:rPr>
              <a:t>13 V KATEGORII OBEC</a:t>
            </a:r>
          </a:p>
          <a:p>
            <a:pPr eaLnBrk="0" hangingPunct="0"/>
            <a:r>
              <a:rPr lang="cs-CZ" b="1" dirty="0">
                <a:solidFill>
                  <a:srgbClr val="FFFF00"/>
                </a:solidFill>
              </a:rPr>
              <a:t>23. LISTOPADU 2015 ZÍSKAL PROJEKT EVROPSKOU SLUNEČNÍ CENU  </a:t>
            </a:r>
            <a:r>
              <a:rPr lang="cs-CZ" dirty="0">
                <a:solidFill>
                  <a:srgbClr val="FFFF00"/>
                </a:solidFill>
              </a:rPr>
              <a:t>za mimořádné úsilí a vzorový projekt pro obnovitelný a udržitelný rozvoj</a:t>
            </a:r>
          </a:p>
          <a:p>
            <a:pPr eaLnBrk="0" hangingPunct="0"/>
            <a:r>
              <a:rPr lang="cs-CZ" b="1" dirty="0">
                <a:solidFill>
                  <a:srgbClr val="FFFF00"/>
                </a:solidFill>
              </a:rPr>
              <a:t>13. 10. 2016 Obnovitelné desetiletí – Chytrá energie měst a obcí  </a:t>
            </a:r>
            <a:r>
              <a:rPr lang="cs-CZ" dirty="0">
                <a:solidFill>
                  <a:srgbClr val="FFFF00"/>
                </a:solidFill>
              </a:rPr>
              <a:t> </a:t>
            </a:r>
          </a:p>
          <a:p>
            <a:pPr eaLnBrk="0" hangingPunct="0"/>
            <a:r>
              <a:rPr lang="cs-CZ" b="1" dirty="0">
                <a:solidFill>
                  <a:srgbClr val="FFFF00"/>
                </a:solidFill>
              </a:rPr>
              <a:t>30.10. 2017 Chytrá radnice – I. místo v kategorii Energetika</a:t>
            </a:r>
          </a:p>
          <a:p>
            <a:pPr eaLnBrk="0" hangingPunct="0"/>
            <a:endParaRPr lang="cs-CZ" b="1" dirty="0"/>
          </a:p>
        </p:txBody>
      </p:sp>
      <p:sp>
        <p:nvSpPr>
          <p:cNvPr id="14341" name="Obdélník 4"/>
          <p:cNvSpPr>
            <a:spLocks noChangeArrowheads="1"/>
          </p:cNvSpPr>
          <p:nvPr/>
        </p:nvSpPr>
        <p:spPr bwMode="auto">
          <a:xfrm>
            <a:off x="250825" y="1196751"/>
            <a:ext cx="856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b="1" dirty="0">
                <a:solidFill>
                  <a:srgbClr val="92D050"/>
                </a:solidFill>
              </a:rPr>
              <a:t>OCENĚNÍ ZA ENERGETICKOU EFEKTIVNOST 2007</a:t>
            </a:r>
          </a:p>
        </p:txBody>
      </p:sp>
      <p:sp>
        <p:nvSpPr>
          <p:cNvPr id="14342" name="Obdélník 5"/>
          <p:cNvSpPr>
            <a:spLocks noChangeArrowheads="1"/>
          </p:cNvSpPr>
          <p:nvPr/>
        </p:nvSpPr>
        <p:spPr bwMode="auto">
          <a:xfrm>
            <a:off x="539750" y="2132856"/>
            <a:ext cx="6318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>
                <a:solidFill>
                  <a:srgbClr val="C00000"/>
                </a:solidFill>
              </a:rPr>
              <a:t>III.místo</a:t>
            </a:r>
            <a:r>
              <a:rPr lang="en-US" b="1" dirty="0">
                <a:solidFill>
                  <a:srgbClr val="C00000"/>
                </a:solidFill>
              </a:rPr>
              <a:t> ENERGY GLOBE AWARD ČR 2008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4343" name="Obdélník 6"/>
          <p:cNvSpPr>
            <a:spLocks noChangeArrowheads="1"/>
          </p:cNvSpPr>
          <p:nvPr/>
        </p:nvSpPr>
        <p:spPr bwMode="auto">
          <a:xfrm>
            <a:off x="0" y="2564905"/>
            <a:ext cx="6659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b="1" dirty="0">
                <a:solidFill>
                  <a:srgbClr val="7030A0"/>
                </a:solidFill>
              </a:rPr>
              <a:t>CENA ZDRAVÍ A BEZPEČNÉHO</a:t>
            </a:r>
          </a:p>
          <a:p>
            <a:pPr algn="ctr" eaLnBrk="0" hangingPunct="0"/>
            <a:r>
              <a:rPr lang="cs-CZ" b="1" dirty="0">
                <a:solidFill>
                  <a:srgbClr val="7030A0"/>
                </a:solidFill>
              </a:rPr>
              <a:t> ŽIVOTNÍHO PROSTŘEDÍ 2008</a:t>
            </a:r>
          </a:p>
        </p:txBody>
      </p:sp>
      <p:sp>
        <p:nvSpPr>
          <p:cNvPr id="9" name="Obdélník 7"/>
          <p:cNvSpPr>
            <a:spLocks noChangeArrowheads="1"/>
          </p:cNvSpPr>
          <p:nvPr/>
        </p:nvSpPr>
        <p:spPr bwMode="auto">
          <a:xfrm>
            <a:off x="1042988" y="1700809"/>
            <a:ext cx="6841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b="1" dirty="0">
                <a:solidFill>
                  <a:srgbClr val="00B0F0"/>
                </a:solidFill>
              </a:rPr>
              <a:t>EUROPEAN ENERGY AWARD</a:t>
            </a:r>
          </a:p>
        </p:txBody>
      </p:sp>
    </p:spTree>
    <p:extLst>
      <p:ext uri="{BB962C8B-B14F-4D97-AF65-F5344CB8AC3E}">
        <p14:creationId xmlns:p14="http://schemas.microsoft.com/office/powerpoint/2010/main" val="382257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D6ECAB-D99C-41A8-9AC9-1A98E8DAC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3625836-2AE1-43B5-A992-5F1F46CB7EA8}"/>
              </a:ext>
            </a:extLst>
          </p:cNvPr>
          <p:cNvSpPr/>
          <p:nvPr/>
        </p:nvSpPr>
        <p:spPr>
          <a:xfrm>
            <a:off x="2286000" y="153617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Milan Kazda</a:t>
            </a:r>
            <a:br>
              <a:rPr lang="cs-CZ" dirty="0"/>
            </a:br>
            <a:r>
              <a:rPr lang="cs-CZ" dirty="0"/>
              <a:t>OÚ Kněžice</a:t>
            </a:r>
            <a:br>
              <a:rPr lang="cs-CZ" dirty="0"/>
            </a:br>
            <a:r>
              <a:rPr lang="cs-CZ" dirty="0"/>
              <a:t>28902 Kněžice 37</a:t>
            </a:r>
            <a:br>
              <a:rPr lang="cs-CZ" dirty="0"/>
            </a:br>
            <a:r>
              <a:rPr lang="cs-CZ" dirty="0"/>
              <a:t>TEL.: 325640228</a:t>
            </a:r>
            <a:br>
              <a:rPr lang="cs-CZ" dirty="0"/>
            </a:br>
            <a:r>
              <a:rPr lang="cs-CZ" dirty="0"/>
              <a:t>GSM: 725022616</a:t>
            </a:r>
            <a:br>
              <a:rPr lang="cs-CZ" dirty="0"/>
            </a:br>
            <a:r>
              <a:rPr lang="cs-CZ" dirty="0" err="1"/>
              <a:t>VoIP</a:t>
            </a:r>
            <a:r>
              <a:rPr lang="cs-CZ" dirty="0"/>
              <a:t>: 322312460</a:t>
            </a:r>
            <a:br>
              <a:rPr lang="cs-CZ" dirty="0"/>
            </a:br>
            <a:r>
              <a:rPr lang="cs-CZ" u="sng" dirty="0">
                <a:hlinkClick r:id="rId2"/>
              </a:rPr>
              <a:t>www.obec-knezice.cz</a:t>
            </a:r>
            <a:br>
              <a:rPr lang="cs-CZ" dirty="0"/>
            </a:br>
            <a:r>
              <a:rPr lang="cs-CZ" u="sng" dirty="0">
                <a:hlinkClick r:id="rId3"/>
              </a:rPr>
              <a:t>obec@obec-knezice.cz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0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algn="l">
              <a:defRPr/>
            </a:pPr>
            <a:r>
              <a:rPr lang="cs-CZ" sz="3200" dirty="0"/>
              <a:t>Koncepce rozvoje území - strategické dokumenty</a:t>
            </a:r>
            <a:endParaRPr lang="en-US" sz="3200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98525" y="1946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cs-CZ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07504" y="908720"/>
            <a:ext cx="9181207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800" dirty="0">
                <a:latin typeface="Tahoma" pitchFamily="34" charset="0"/>
              </a:rPr>
              <a:t> </a:t>
            </a:r>
            <a:r>
              <a:rPr lang="cs-CZ" sz="2800" dirty="0">
                <a:latin typeface="Tahoma" pitchFamily="34" charset="0"/>
              </a:rPr>
              <a:t>Územní plán 2001</a:t>
            </a:r>
            <a:endParaRPr lang="en-US" sz="2800" dirty="0">
              <a:latin typeface="Tahoma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2800" dirty="0">
                <a:latin typeface="Tahoma" pitchFamily="34" charset="0"/>
              </a:rPr>
              <a:t> </a:t>
            </a:r>
            <a:r>
              <a:rPr lang="cs-CZ" sz="2800" dirty="0">
                <a:latin typeface="Tahoma" pitchFamily="34" charset="0"/>
              </a:rPr>
              <a:t>Program rozvoje venkova</a:t>
            </a:r>
            <a:endParaRPr lang="en-US" sz="2800" dirty="0">
              <a:latin typeface="Tahoma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2800" dirty="0">
                <a:latin typeface="Tahoma" pitchFamily="34" charset="0"/>
              </a:rPr>
              <a:t> </a:t>
            </a:r>
            <a:r>
              <a:rPr lang="cs-CZ" sz="2800" dirty="0">
                <a:latin typeface="Tahoma" pitchFamily="34" charset="0"/>
              </a:rPr>
              <a:t>Strategie rozvoje území v rámci MAS</a:t>
            </a:r>
            <a:endParaRPr lang="en-US" sz="2800" dirty="0">
              <a:latin typeface="Tahoma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2800" dirty="0">
                <a:latin typeface="Tahoma" pitchFamily="34" charset="0"/>
              </a:rPr>
              <a:t> </a:t>
            </a:r>
            <a:r>
              <a:rPr lang="cs-CZ" sz="2800" dirty="0">
                <a:latin typeface="Tahoma" pitchFamily="34" charset="0"/>
              </a:rPr>
              <a:t>Strategie odpadová, sociální, školská a dopravní v     </a:t>
            </a:r>
          </a:p>
          <a:p>
            <a:pPr eaLnBrk="0" hangingPunct="0"/>
            <a:r>
              <a:rPr lang="cs-CZ" sz="2800" dirty="0">
                <a:latin typeface="Tahoma" pitchFamily="34" charset="0"/>
              </a:rPr>
              <a:t>  rámci Mezi Obecní Spolupráce</a:t>
            </a:r>
          </a:p>
          <a:p>
            <a:pPr eaLnBrk="0" hangingPunct="0"/>
            <a:endParaRPr lang="cs-CZ" sz="1400" dirty="0">
              <a:latin typeface="Tahoma" pitchFamily="34" charset="0"/>
            </a:endParaRPr>
          </a:p>
          <a:p>
            <a:pPr eaLnBrk="0" hangingPunct="0"/>
            <a:r>
              <a:rPr lang="cs-CZ" sz="1400" dirty="0">
                <a:latin typeface="Tahoma" pitchFamily="34" charset="0"/>
              </a:rPr>
              <a:t>-  </a:t>
            </a:r>
            <a:r>
              <a:rPr lang="cs-CZ" sz="2000" dirty="0">
                <a:latin typeface="Tahoma" pitchFamily="34" charset="0"/>
              </a:rPr>
              <a:t>Návrat ke kořenům soběstačnosti regionu – </a:t>
            </a:r>
            <a:r>
              <a:rPr lang="cs-CZ" sz="2000" dirty="0">
                <a:solidFill>
                  <a:srgbClr val="FFFF00"/>
                </a:solidFill>
                <a:latin typeface="Tahoma" pitchFamily="34" charset="0"/>
              </a:rPr>
              <a:t>naši dědové to uměli </a:t>
            </a:r>
          </a:p>
          <a:p>
            <a:pPr eaLnBrk="0" hangingPunct="0">
              <a:buFontTx/>
              <a:buChar char="-"/>
            </a:pPr>
            <a:r>
              <a:rPr lang="cs-CZ" sz="2000" dirty="0">
                <a:latin typeface="Tahoma" pitchFamily="34" charset="0"/>
              </a:rPr>
              <a:t> Potřeba udržení finančních toků v regionu – </a:t>
            </a:r>
            <a:r>
              <a:rPr lang="cs-CZ" sz="2000" dirty="0">
                <a:solidFill>
                  <a:srgbClr val="FFFF00"/>
                </a:solidFill>
                <a:latin typeface="Tahoma" pitchFamily="34" charset="0"/>
              </a:rPr>
              <a:t>20.000.000,- Kč za 10 let</a:t>
            </a:r>
          </a:p>
          <a:p>
            <a:pPr eaLnBrk="0" hangingPunct="0">
              <a:buFontTx/>
              <a:buChar char="-"/>
            </a:pPr>
            <a:r>
              <a:rPr lang="cs-CZ" sz="2000" dirty="0">
                <a:latin typeface="Tahoma" pitchFamily="34" charset="0"/>
              </a:rPr>
              <a:t> Odkanalizování obce – </a:t>
            </a:r>
            <a:r>
              <a:rPr lang="cs-CZ" sz="2000" dirty="0">
                <a:solidFill>
                  <a:srgbClr val="FFFF00"/>
                </a:solidFill>
                <a:latin typeface="Tahoma" pitchFamily="34" charset="0"/>
              </a:rPr>
              <a:t>odpadá investice cca 45.000.000,-Kč</a:t>
            </a:r>
          </a:p>
          <a:p>
            <a:pPr eaLnBrk="0" hangingPunct="0">
              <a:buFontTx/>
              <a:buChar char="-"/>
            </a:pPr>
            <a:r>
              <a:rPr lang="cs-CZ" sz="2000" dirty="0">
                <a:latin typeface="Tahoma" pitchFamily="34" charset="0"/>
              </a:rPr>
              <a:t> Zlepšení životního prostředí v obci – </a:t>
            </a:r>
            <a:r>
              <a:rPr lang="cs-CZ" sz="2000" dirty="0">
                <a:solidFill>
                  <a:srgbClr val="FFFF00"/>
                </a:solidFill>
                <a:latin typeface="Tahoma" pitchFamily="34" charset="0"/>
              </a:rPr>
              <a:t>šetříme cca 11.000 tun emisí CO2 ročně</a:t>
            </a:r>
          </a:p>
          <a:p>
            <a:pPr eaLnBrk="0" hangingPunct="0">
              <a:buFontTx/>
              <a:buChar char="-"/>
            </a:pPr>
            <a:r>
              <a:rPr lang="cs-CZ" sz="2000" dirty="0">
                <a:latin typeface="Tahoma" pitchFamily="34" charset="0"/>
              </a:rPr>
              <a:t> Zlepšení životního standardu v obci – </a:t>
            </a:r>
            <a:r>
              <a:rPr lang="cs-CZ" sz="2000" dirty="0">
                <a:solidFill>
                  <a:srgbClr val="FFFF00"/>
                </a:solidFill>
                <a:latin typeface="Tahoma" pitchFamily="34" charset="0"/>
              </a:rPr>
              <a:t>absolutní komfort vytápění</a:t>
            </a:r>
          </a:p>
          <a:p>
            <a:pPr eaLnBrk="0" hangingPunct="0">
              <a:buFontTx/>
              <a:buChar char="-"/>
            </a:pPr>
            <a:r>
              <a:rPr lang="cs-CZ" sz="2000" dirty="0">
                <a:latin typeface="Tahoma" pitchFamily="34" charset="0"/>
              </a:rPr>
              <a:t> Nutnost ponechání zařízení ve vlastnictví obce – </a:t>
            </a:r>
            <a:r>
              <a:rPr lang="cs-CZ" sz="2000" dirty="0">
                <a:solidFill>
                  <a:srgbClr val="FFFF00"/>
                </a:solidFill>
                <a:latin typeface="Tahoma" pitchFamily="34" charset="0"/>
              </a:rPr>
              <a:t>záruka ceny pro obyvatele</a:t>
            </a:r>
          </a:p>
          <a:p>
            <a:pPr eaLnBrk="0" hangingPunct="0">
              <a:buFontTx/>
              <a:buChar char="-"/>
            </a:pPr>
            <a:endParaRPr lang="en-US" sz="1400" dirty="0">
              <a:latin typeface="Tahoma" pitchFamily="34" charset="0"/>
            </a:endParaRPr>
          </a:p>
          <a:p>
            <a:pPr eaLnBrk="0" hangingPunct="0"/>
            <a:endParaRPr lang="en-US" sz="2800" dirty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5F947-F53C-4E89-841B-889E6AA5A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256184"/>
          </a:xfrm>
        </p:spPr>
        <p:txBody>
          <a:bodyPr/>
          <a:lstStyle/>
          <a:p>
            <a:r>
              <a:rPr lang="cs-CZ" sz="4000" dirty="0"/>
              <a:t>Dlouhodobá koncepce rozvoje obce Kněžice od roku 2000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19361B-2211-4DB1-B8E1-06187EC92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FF0000"/>
                </a:solidFill>
              </a:rPr>
              <a:t>- </a:t>
            </a:r>
            <a:r>
              <a:rPr lang="cs-CZ" sz="1400" dirty="0" err="1">
                <a:solidFill>
                  <a:srgbClr val="FF0000"/>
                </a:solidFill>
              </a:rPr>
              <a:t>Peletizační</a:t>
            </a:r>
            <a:r>
              <a:rPr lang="cs-CZ" sz="1400" dirty="0">
                <a:solidFill>
                  <a:srgbClr val="FF0000"/>
                </a:solidFill>
              </a:rPr>
              <a:t> linka využívající odpady ze sušiček a čističek obilí</a:t>
            </a:r>
          </a:p>
          <a:p>
            <a:r>
              <a:rPr lang="cs-CZ" sz="1400" dirty="0">
                <a:solidFill>
                  <a:srgbClr val="FF0000"/>
                </a:solidFill>
              </a:rPr>
              <a:t>- Dům s pečovatelskou službou</a:t>
            </a:r>
          </a:p>
          <a:p>
            <a:r>
              <a:rPr lang="cs-CZ" sz="1400" dirty="0">
                <a:solidFill>
                  <a:srgbClr val="FF0000"/>
                </a:solidFill>
              </a:rPr>
              <a:t>- Pozemkové úpravy</a:t>
            </a:r>
          </a:p>
          <a:p>
            <a:r>
              <a:rPr lang="cs-CZ" sz="1400" dirty="0">
                <a:solidFill>
                  <a:srgbClr val="FF0000"/>
                </a:solidFill>
              </a:rPr>
              <a:t>- Projekt ESO Kněžice</a:t>
            </a:r>
          </a:p>
          <a:p>
            <a:r>
              <a:rPr lang="cs-CZ" sz="1400" dirty="0">
                <a:solidFill>
                  <a:srgbClr val="FF0000"/>
                </a:solidFill>
              </a:rPr>
              <a:t>- Inteligentní LED diodové VO</a:t>
            </a:r>
            <a:endParaRPr lang="cs-CZ" sz="1400" dirty="0"/>
          </a:p>
          <a:p>
            <a:r>
              <a:rPr lang="cs-CZ" sz="1400" dirty="0"/>
              <a:t>- CNG, pohon vlastní techniky (územní rozhodnutí)</a:t>
            </a:r>
          </a:p>
          <a:p>
            <a:r>
              <a:rPr lang="cs-CZ" sz="1400" dirty="0"/>
              <a:t>- </a:t>
            </a:r>
            <a:r>
              <a:rPr lang="cs-CZ" sz="1400" dirty="0">
                <a:solidFill>
                  <a:srgbClr val="92D050"/>
                </a:solidFill>
              </a:rPr>
              <a:t>LDS včetně napojení zájemců z řad vlastníků RD, s vlastní instalací fotovoltaických panelů</a:t>
            </a:r>
          </a:p>
          <a:p>
            <a:r>
              <a:rPr lang="cs-CZ" sz="1400" dirty="0"/>
              <a:t>- veřejná dobíjecí stanice pro elektromobily a elektrokola </a:t>
            </a:r>
          </a:p>
          <a:p>
            <a:r>
              <a:rPr lang="cs-CZ" sz="1400" dirty="0"/>
              <a:t>- elektro dodávka </a:t>
            </a:r>
          </a:p>
          <a:p>
            <a:r>
              <a:rPr lang="cs-CZ" sz="1400" dirty="0"/>
              <a:t>- </a:t>
            </a:r>
            <a:r>
              <a:rPr lang="cs-CZ" sz="1400" dirty="0">
                <a:solidFill>
                  <a:srgbClr val="92D050"/>
                </a:solidFill>
              </a:rPr>
              <a:t>PTR, návaznost na mikro kogenerace</a:t>
            </a:r>
          </a:p>
          <a:p>
            <a:r>
              <a:rPr lang="cs-CZ" sz="1400" dirty="0"/>
              <a:t>- </a:t>
            </a:r>
            <a:r>
              <a:rPr lang="cs-CZ" sz="1400" dirty="0">
                <a:solidFill>
                  <a:srgbClr val="92D050"/>
                </a:solidFill>
              </a:rPr>
              <a:t>tříkomorové septiky se zemním filtrem a akumulací (recipienty, mobilní ČOV)</a:t>
            </a:r>
          </a:p>
          <a:p>
            <a:r>
              <a:rPr lang="cs-CZ" sz="1400" dirty="0"/>
              <a:t>- třídění a drcení BIO (hnědé popelnice), následné energetické využití </a:t>
            </a:r>
          </a:p>
          <a:p>
            <a:r>
              <a:rPr lang="cs-CZ" sz="1400" dirty="0">
                <a:solidFill>
                  <a:srgbClr val="92D050"/>
                </a:solidFill>
              </a:rPr>
              <a:t>- suchá fermentace, výroba CNG, nebo použití bioplynu k vytápění</a:t>
            </a:r>
          </a:p>
          <a:p>
            <a:pPr marL="0" indent="0">
              <a:buNone/>
            </a:pP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419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pPr algn="l">
              <a:defRPr/>
            </a:pPr>
            <a:r>
              <a:rPr lang="cs-CZ" sz="2800" dirty="0"/>
              <a:t>Koncepce ekonomická </a:t>
            </a:r>
            <a:r>
              <a:rPr lang="cs-CZ" sz="2800" dirty="0">
                <a:latin typeface="Tahoma" pitchFamily="34" charset="0"/>
              </a:rPr>
              <a:t>posílení a stabilizace rozpočtu</a:t>
            </a:r>
            <a:endParaRPr lang="en-US" sz="2800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476673"/>
            <a:ext cx="8371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cs-CZ" dirty="0">
                <a:latin typeface="Tahoma" pitchFamily="34" charset="0"/>
              </a:rPr>
              <a:t> realizace dotovaných finančně návratných projektů </a:t>
            </a:r>
            <a:r>
              <a:rPr lang="cs-CZ" dirty="0">
                <a:latin typeface="Tahoma" pitchFamily="34" charset="0"/>
                <a:sym typeface="Symbol" pitchFamily="18" charset="2"/>
              </a:rPr>
              <a:t>Lisování pelet z rostlinných odpadů – investice 500.000,- Kč návratnost 3 roky</a:t>
            </a:r>
          </a:p>
          <a:p>
            <a:pPr eaLnBrk="0" hangingPunct="0">
              <a:buFontTx/>
              <a:buChar char="•"/>
            </a:pPr>
            <a:r>
              <a:rPr lang="cs-CZ" b="1" dirty="0">
                <a:latin typeface="Tahoma" pitchFamily="34" charset="0"/>
                <a:sym typeface="Symbol" pitchFamily="18" charset="2"/>
              </a:rPr>
              <a:t>	    </a:t>
            </a:r>
            <a:endParaRPr lang="en-US" dirty="0">
              <a:latin typeface="Tahoma" pitchFamily="34" charset="0"/>
              <a:sym typeface="Symbol" pitchFamily="18" charset="2"/>
            </a:endParaRP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228600" y="2276872"/>
            <a:ext cx="77708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dirty="0">
                <a:latin typeface="Tahoma" pitchFamily="34" charset="0"/>
                <a:sym typeface="Symbol" pitchFamily="18" charset="2"/>
              </a:rPr>
              <a:t> </a:t>
            </a:r>
          </a:p>
          <a:p>
            <a:pPr algn="ctr" eaLnBrk="0" hangingPunct="0"/>
            <a:endParaRPr lang="cs-CZ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cs-CZ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cs-CZ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cs-CZ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cs-CZ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cs-CZ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cs-CZ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en-US" dirty="0">
              <a:latin typeface="Tahoma" pitchFamily="34" charset="0"/>
              <a:sym typeface="Symbol" pitchFamily="18" charset="2"/>
            </a:endParaRPr>
          </a:p>
          <a:p>
            <a:pPr algn="ctr" eaLnBrk="0" hangingPunct="0"/>
            <a:endParaRPr lang="en-US" dirty="0"/>
          </a:p>
        </p:txBody>
      </p:sp>
      <p:pic>
        <p:nvPicPr>
          <p:cNvPr id="7173" name="Picture 5" descr="G:\Obrázky\Peletizační linka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7"/>
            <a:ext cx="9144000" cy="5157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28600"/>
            <a:ext cx="8496944" cy="392088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DPS Kněžice - </a:t>
            </a:r>
            <a:r>
              <a:rPr lang="cs-CZ" sz="1400" dirty="0"/>
              <a:t>investice 19,5 mil., 4,5 mil. vlastní prostředky, návratnost 10 let</a:t>
            </a:r>
            <a:endParaRPr lang="en-US" sz="3200" dirty="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1196752"/>
            <a:ext cx="7843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</a:t>
            </a:r>
            <a:r>
              <a:rPr lang="cs-CZ" dirty="0">
                <a:latin typeface="Tahoma" pitchFamily="34" charset="0"/>
              </a:rPr>
              <a:t> </a:t>
            </a:r>
            <a:endParaRPr lang="en-US" dirty="0"/>
          </a:p>
        </p:txBody>
      </p:sp>
      <p:pic>
        <p:nvPicPr>
          <p:cNvPr id="10244" name="Picture 4" descr="G:\Obrázky\letecké snímky obcí\DPS východní pohled5 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36496" cy="1065312"/>
          </a:xfrm>
        </p:spPr>
        <p:txBody>
          <a:bodyPr/>
          <a:lstStyle/>
          <a:p>
            <a:pPr algn="l">
              <a:defRPr/>
            </a:pPr>
            <a:r>
              <a:rPr lang="cs-CZ" sz="3600" dirty="0"/>
              <a:t>ESO Kněžice</a:t>
            </a:r>
            <a:r>
              <a:rPr lang="cs-CZ" dirty="0"/>
              <a:t>, </a:t>
            </a:r>
            <a:r>
              <a:rPr lang="cs-CZ" sz="2400" dirty="0"/>
              <a:t>investice 42 mil. Kč návratnost cca 15 let</a:t>
            </a:r>
            <a:endParaRPr lang="en-US" sz="2400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2128838"/>
            <a:ext cx="516488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cs-CZ" dirty="0">
                <a:latin typeface="Tahoma" pitchFamily="34" charset="0"/>
              </a:rPr>
              <a:t>  </a:t>
            </a:r>
          </a:p>
          <a:p>
            <a:pPr eaLnBrk="0" hangingPunct="0"/>
            <a:endParaRPr lang="en-US" dirty="0">
              <a:latin typeface="Tahoma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052736"/>
            <a:ext cx="399548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3573016"/>
            <a:ext cx="428396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:\Users\Milan\Pictures\dps a eso\kotelna na biomas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73016"/>
            <a:ext cx="4788023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PRINCIP</a:t>
            </a:r>
            <a:r>
              <a:rPr lang="en-US" dirty="0"/>
              <a:t> CZT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2887663"/>
            <a:ext cx="9144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>
                <a:latin typeface="Tahoma" pitchFamily="34" charset="0"/>
              </a:rPr>
              <a:t> </a:t>
            </a:r>
            <a:r>
              <a:rPr lang="en-US" sz="3200" dirty="0" err="1">
                <a:latin typeface="Tahoma" pitchFamily="34" charset="0"/>
              </a:rPr>
              <a:t>Teplofikace</a:t>
            </a:r>
            <a:r>
              <a:rPr lang="en-US" sz="3200" dirty="0">
                <a:latin typeface="Tahoma" pitchFamily="34" charset="0"/>
              </a:rPr>
              <a:t> </a:t>
            </a:r>
            <a:r>
              <a:rPr lang="cs-CZ" sz="3200" dirty="0">
                <a:latin typeface="Tahoma" pitchFamily="34" charset="0"/>
              </a:rPr>
              <a:t>je složena z :</a:t>
            </a:r>
            <a:endParaRPr lang="en-US" sz="3200" dirty="0">
              <a:latin typeface="Tahoma" pitchFamily="34" charset="0"/>
            </a:endParaRPr>
          </a:p>
          <a:p>
            <a:pPr algn="ctr" eaLnBrk="0" hangingPunct="0"/>
            <a:r>
              <a:rPr lang="en-US" sz="3200" dirty="0">
                <a:latin typeface="Tahoma" pitchFamily="34" charset="0"/>
              </a:rPr>
              <a:t>a)</a:t>
            </a:r>
            <a:r>
              <a:rPr lang="cs-CZ" sz="3200" dirty="0">
                <a:latin typeface="Tahoma" pitchFamily="34" charset="0"/>
              </a:rPr>
              <a:t>kotlů</a:t>
            </a:r>
            <a:r>
              <a:rPr lang="en-US" sz="3200" dirty="0">
                <a:latin typeface="Tahoma" pitchFamily="34" charset="0"/>
              </a:rPr>
              <a:t> </a:t>
            </a:r>
            <a:r>
              <a:rPr lang="en-US" sz="3200" dirty="0" err="1">
                <a:latin typeface="Tahoma" pitchFamily="34" charset="0"/>
              </a:rPr>
              <a:t>spalující</a:t>
            </a:r>
            <a:r>
              <a:rPr lang="cs-CZ" sz="3200" dirty="0">
                <a:latin typeface="Tahoma" pitchFamily="34" charset="0"/>
              </a:rPr>
              <a:t>c</a:t>
            </a:r>
            <a:r>
              <a:rPr lang="en-US" sz="3200" dirty="0">
                <a:latin typeface="Tahoma" pitchFamily="34" charset="0"/>
              </a:rPr>
              <a:t>h </a:t>
            </a:r>
            <a:r>
              <a:rPr lang="en-US" sz="3200" dirty="0" err="1">
                <a:latin typeface="Tahoma" pitchFamily="34" charset="0"/>
              </a:rPr>
              <a:t>biomasu</a:t>
            </a:r>
            <a:endParaRPr lang="cs-CZ" sz="3200" dirty="0">
              <a:latin typeface="Tahoma" pitchFamily="34" charset="0"/>
            </a:endParaRPr>
          </a:p>
          <a:p>
            <a:pPr eaLnBrk="0" hangingPunct="0"/>
            <a:r>
              <a:rPr lang="en-US" sz="3200" dirty="0">
                <a:latin typeface="Tahoma" pitchFamily="34" charset="0"/>
              </a:rPr>
              <a:t> </a:t>
            </a:r>
            <a:r>
              <a:rPr lang="cs-CZ" sz="3200" dirty="0">
                <a:latin typeface="Tahoma" pitchFamily="34" charset="0"/>
              </a:rPr>
              <a:t>                  </a:t>
            </a:r>
            <a:r>
              <a:rPr lang="en-US" sz="3200" dirty="0">
                <a:latin typeface="Tahoma" pitchFamily="34" charset="0"/>
              </a:rPr>
              <a:t>(</a:t>
            </a:r>
            <a:r>
              <a:rPr lang="en-US" sz="3200" dirty="0" err="1">
                <a:latin typeface="Tahoma" pitchFamily="34" charset="0"/>
              </a:rPr>
              <a:t>slámu</a:t>
            </a:r>
            <a:r>
              <a:rPr lang="en-US" sz="3200" dirty="0">
                <a:latin typeface="Tahoma" pitchFamily="34" charset="0"/>
              </a:rPr>
              <a:t>, </a:t>
            </a:r>
            <a:r>
              <a:rPr lang="en-US" sz="3200" dirty="0" err="1">
                <a:latin typeface="Tahoma" pitchFamily="34" charset="0"/>
              </a:rPr>
              <a:t>dřevní</a:t>
            </a:r>
            <a:r>
              <a:rPr lang="en-US" sz="3200" dirty="0">
                <a:latin typeface="Tahoma" pitchFamily="34" charset="0"/>
              </a:rPr>
              <a:t> </a:t>
            </a:r>
            <a:r>
              <a:rPr lang="cs-CZ" sz="3200" dirty="0">
                <a:latin typeface="Tahoma" pitchFamily="34" charset="0"/>
              </a:rPr>
              <a:t>štěpku</a:t>
            </a:r>
            <a:r>
              <a:rPr lang="en-US" sz="3200" dirty="0">
                <a:latin typeface="Tahoma" pitchFamily="34" charset="0"/>
              </a:rPr>
              <a:t>)</a:t>
            </a:r>
          </a:p>
          <a:p>
            <a:pPr eaLnBrk="0" hangingPunct="0"/>
            <a:r>
              <a:rPr lang="en-US" sz="3200" dirty="0">
                <a:latin typeface="Tahoma" pitchFamily="34" charset="0"/>
              </a:rPr>
              <a:t>	</a:t>
            </a:r>
            <a:r>
              <a:rPr lang="cs-CZ" sz="3200" dirty="0">
                <a:latin typeface="Tahoma" pitchFamily="34" charset="0"/>
              </a:rPr>
              <a:t>         </a:t>
            </a:r>
            <a:r>
              <a:rPr lang="en-US" sz="3200" dirty="0">
                <a:latin typeface="Tahoma" pitchFamily="34" charset="0"/>
              </a:rPr>
              <a:t>b) </a:t>
            </a:r>
            <a:r>
              <a:rPr lang="en-US" sz="3200" dirty="0" err="1">
                <a:latin typeface="Tahoma" pitchFamily="34" charset="0"/>
              </a:rPr>
              <a:t>kogenera</a:t>
            </a:r>
            <a:r>
              <a:rPr lang="cs-CZ" sz="3200" dirty="0">
                <a:latin typeface="Tahoma" pitchFamily="34" charset="0"/>
              </a:rPr>
              <a:t>ční jednotky</a:t>
            </a:r>
          </a:p>
          <a:p>
            <a:pPr eaLnBrk="0" hangingPunct="0"/>
            <a:r>
              <a:rPr lang="cs-CZ" sz="3200" dirty="0">
                <a:latin typeface="Tahoma" pitchFamily="34" charset="0"/>
              </a:rPr>
              <a:t>                c) z rozvodů teplé vody</a:t>
            </a:r>
          </a:p>
          <a:p>
            <a:pPr eaLnBrk="0" hangingPunct="0"/>
            <a:endParaRPr lang="en-US" dirty="0">
              <a:latin typeface="Tahoma" pitchFamily="34" charset="0"/>
            </a:endParaRPr>
          </a:p>
          <a:p>
            <a:pPr eaLnBrk="0" hangingPunct="0"/>
            <a:endParaRPr lang="en-US" dirty="0">
              <a:latin typeface="Tahoma" pitchFamily="34" charset="0"/>
            </a:endParaRPr>
          </a:p>
          <a:p>
            <a:pPr eaLnBrk="0" hangingPunct="0"/>
            <a:endParaRPr lang="cs-CZ" dirty="0">
              <a:latin typeface="Tahoma" pitchFamily="34" charset="0"/>
            </a:endParaRPr>
          </a:p>
          <a:p>
            <a:pPr eaLnBrk="0" hangingPunct="0"/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6858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 </a:t>
            </a:r>
          </a:p>
        </p:txBody>
      </p:sp>
      <p:sp>
        <p:nvSpPr>
          <p:cNvPr id="15363" name="AutoShape 2" descr="http://mail.centrum.cz/download.php?msg_id=000000003d19001ddd4802945cd8&amp;idx=5&amp;filename=sche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cs-CZ"/>
          </a:p>
        </p:txBody>
      </p:sp>
      <p:sp>
        <p:nvSpPr>
          <p:cNvPr id="15364" name="AutoShape 4" descr="http://mail.centrum.cz/download.php?msg_id=000000003d19001ddd4802945cd8&amp;idx=5&amp;filename=sche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cs-CZ"/>
          </a:p>
        </p:txBody>
      </p:sp>
      <p:sp>
        <p:nvSpPr>
          <p:cNvPr id="15365" name="AutoShape 6" descr="http://mail.centrum.cz/download.php?msg_id=000000003d19001ddd4802945cd8&amp;idx=5&amp;filename=sche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cs-CZ"/>
          </a:p>
        </p:txBody>
      </p:sp>
      <p:pic>
        <p:nvPicPr>
          <p:cNvPr id="1026" name="Picture 2" descr="G:\Obrázky\LDS\Lokální síť trafa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583168" cy="6713984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9" name="Obdélník 8"/>
          <p:cNvSpPr/>
          <p:nvPr/>
        </p:nvSpPr>
        <p:spPr>
          <a:xfrm>
            <a:off x="683568" y="1196752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188640"/>
            <a:ext cx="8568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Propojením dvou transformátorů vznikne LDS, která umožní zásobovaní ZAS Kněžice vyrobenou elektřinou z BPS.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odní vír">
  <a:themeElements>
    <a:clrScheme name="Vodní vír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Vodní ví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odní vír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dní vír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dní ví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C:\Starý Systém\Program Files\Microsoft Office\Sablony\Návrhy prezentací\Vodní vír.pot</Template>
  <TotalTime>1676</TotalTime>
  <Words>1091</Words>
  <Application>Microsoft Office PowerPoint</Application>
  <PresentationFormat>Předvádění na obrazovce (4:3)</PresentationFormat>
  <Paragraphs>472</Paragraphs>
  <Slides>25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Monotype Sorts</vt:lpstr>
      <vt:lpstr>Symbol</vt:lpstr>
      <vt:lpstr>Tahoma</vt:lpstr>
      <vt:lpstr>Times New Roman</vt:lpstr>
      <vt:lpstr>Vodní vír</vt:lpstr>
      <vt:lpstr>Acrobat Document</vt:lpstr>
      <vt:lpstr> KNĚŽICE       Malebná vesnička ve Středočeském kraji, Nymburském okrese v území spadajícím do MAS Mezilesí. </vt:lpstr>
      <vt:lpstr>Prezentace aplikace PowerPoint</vt:lpstr>
      <vt:lpstr>Koncepce rozvoje území - strategické dokumenty</vt:lpstr>
      <vt:lpstr>Dlouhodobá koncepce rozvoje obce Kněžice od roku 2000 </vt:lpstr>
      <vt:lpstr>Koncepce ekonomická posílení a stabilizace rozpočtu</vt:lpstr>
      <vt:lpstr>DPS Kněžice - investice 19,5 mil., 4,5 mil. vlastní prostředky, návratnost 10 let</vt:lpstr>
      <vt:lpstr>ESO Kněžice, investice 42 mil. Kč návratnost cca 15 let</vt:lpstr>
      <vt:lpstr>PRINCIP CZT </vt:lpstr>
      <vt:lpstr> </vt:lpstr>
      <vt:lpstr> </vt:lpstr>
      <vt:lpstr>Prezentace aplikace PowerPoint</vt:lpstr>
      <vt:lpstr>Mnoho obcí mulčuje trávu v obci, od roku 2020 by se BIO měl započítávat do celkové bilance třídění</vt:lpstr>
      <vt:lpstr>Návrh zákona o odpadech na roky 2020 a 2020+</vt:lpstr>
      <vt:lpstr> Třídění odpadů je důležitou součástí života v obcích a městech, bohužel tento vývoj, je dlouhodobý.</vt:lpstr>
      <vt:lpstr>Příkopové rameno s odsáváním posečené trávy.  </vt:lpstr>
      <vt:lpstr>Využití posečené trávy a BIO v suché fermentaci.  Z 1 tuny trávy lze vyrobit cca 80 m3 bioplynu a z 1 m3 se vyrobí 2 kWhe. Komunikace II a III třídy cca 48.000 km x 2 m/zelený pruh = 96.000.000 m plocha : 10.000 = 9.600 ha plocha k sekání na komunikacích II a III třídy to je 9.600 x 20 tun/rok = 192.000 t travin x 80 m3 = 15.360.000 m3 bioplynu x 2 kWhe = 30.720.000 kWhe = 30.720 MWhe/rok </vt:lpstr>
      <vt:lpstr>Využití odpadů v místě produkce se jeví jako nejvýhodnější z pohledu dopravy odpadů (doprava v mnoha případech převyšuje cenu zpracování, nebo skládkování), je předpoklad, že nám nové technologie toto umožní. Systém PTR by mohl tento problém pomoci řešit a odpady by se využívaly na výrobu energií.</vt:lpstr>
      <vt:lpstr>Problémy zarostlých vodotečí a potoků trápí většinu starostů. Další zdroj biomasy vhodné na štěpku.</vt:lpstr>
      <vt:lpstr>Po dohodě se správcem toku, je možné dosáhnout i takovéhoto efektu.</vt:lpstr>
      <vt:lpstr>Neprůchodné propustky vytvářejí nebezpečí povodní. Platí pravidlo, že patří vlastníkovi pozemků.</vt:lpstr>
      <vt:lpstr>Prezentace aplikace PowerPoint</vt:lpstr>
      <vt:lpstr>Součástí LDS by měla být i fotovoltaika na střechách s akumulací.</vt:lpstr>
      <vt:lpstr>Tříkomorové septiky se zemním filtrem a akumulací, jsou vhodnou alternativou pro malé obce, kde není ekonomicky možné budovat kanalizaci a ČOV. Porovnání provozních nákladů s domovní ČOV: Domácí ČOV. 30 W příkon x 24 hodin x 365 dní = 262 kWhe + cca 1000 Kč roční náklady na kompresor (životnost cca 3 roky). Septik 0, nemusí být kontinuální provoz. </vt:lpstr>
      <vt:lpstr>ÚSPĚCHY PROJEKTU</vt:lpstr>
      <vt:lpstr>Děkuji za pozornost.</vt:lpstr>
    </vt:vector>
  </TitlesOfParts>
  <Company>OÚ Kněžice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Středočeský kraj  okres Nymburk  Mikroregion Mezilesí  KNĚŽICE</dc:title>
  <dc:creator>OU Kněžice</dc:creator>
  <cp:lastModifiedBy>Obec Kněžice</cp:lastModifiedBy>
  <cp:revision>117</cp:revision>
  <dcterms:created xsi:type="dcterms:W3CDTF">2004-11-09T13:05:55Z</dcterms:created>
  <dcterms:modified xsi:type="dcterms:W3CDTF">2018-01-22T10:22:37Z</dcterms:modified>
</cp:coreProperties>
</file>